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7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B6F6"/>
    <a:srgbClr val="E2B7F7"/>
    <a:srgbClr val="C8B6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1EC3F2-AD69-4A41-99BA-C4A3E778953D}" v="36" dt="2024-03-15T16:04:39.3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53"/>
    <p:restoredTop sz="94669"/>
  </p:normalViewPr>
  <p:slideViewPr>
    <p:cSldViewPr snapToGrid="0">
      <p:cViewPr varScale="1">
        <p:scale>
          <a:sx n="61" d="100"/>
          <a:sy n="61" d="100"/>
        </p:scale>
        <p:origin x="7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/>
              <a:t>NJC Pay Awards Vs Monthly RPI rates over last 12 months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Sheet1!$E$21</c:f>
              <c:strCache>
                <c:ptCount val="1"/>
                <c:pt idx="0">
                  <c:v>RPI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Sheet1!$F$20:$Q$20</c:f>
              <c:strCache>
                <c:ptCount val="12"/>
                <c:pt idx="0">
                  <c:v>Feb</c:v>
                </c:pt>
                <c:pt idx="1">
                  <c:v>Mar</c:v>
                </c:pt>
                <c:pt idx="2">
                  <c:v>Apr</c:v>
                </c:pt>
                <c:pt idx="3">
                  <c:v>May</c:v>
                </c:pt>
                <c:pt idx="4">
                  <c:v>Jun</c:v>
                </c:pt>
                <c:pt idx="5">
                  <c:v>Jul</c:v>
                </c:pt>
                <c:pt idx="6">
                  <c:v>Aug</c:v>
                </c:pt>
                <c:pt idx="7">
                  <c:v>Sep</c:v>
                </c:pt>
                <c:pt idx="8">
                  <c:v>Oct</c:v>
                </c:pt>
                <c:pt idx="9">
                  <c:v>Nov</c:v>
                </c:pt>
                <c:pt idx="10">
                  <c:v>Dec</c:v>
                </c:pt>
                <c:pt idx="11">
                  <c:v>Jan</c:v>
                </c:pt>
              </c:strCache>
            </c:strRef>
          </c:cat>
          <c:val>
            <c:numRef>
              <c:f>Sheet1!$F$21:$Q$21</c:f>
              <c:numCache>
                <c:formatCode>General</c:formatCode>
                <c:ptCount val="12"/>
                <c:pt idx="0">
                  <c:v>13.8</c:v>
                </c:pt>
                <c:pt idx="1">
                  <c:v>13.5</c:v>
                </c:pt>
                <c:pt idx="2">
                  <c:v>11.4</c:v>
                </c:pt>
                <c:pt idx="3">
                  <c:v>11.3</c:v>
                </c:pt>
                <c:pt idx="4">
                  <c:v>10.7</c:v>
                </c:pt>
                <c:pt idx="5" formatCode="0.0">
                  <c:v>9</c:v>
                </c:pt>
                <c:pt idx="6">
                  <c:v>9.1</c:v>
                </c:pt>
                <c:pt idx="7">
                  <c:v>8.9</c:v>
                </c:pt>
                <c:pt idx="8">
                  <c:v>6.1</c:v>
                </c:pt>
                <c:pt idx="9">
                  <c:v>5.3</c:v>
                </c:pt>
                <c:pt idx="10">
                  <c:v>5.2</c:v>
                </c:pt>
                <c:pt idx="11">
                  <c:v>4.9000000000000004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D71-4B65-B25B-7C06F5D712E1}"/>
            </c:ext>
          </c:extLst>
        </c:ser>
        <c:ser>
          <c:idx val="1"/>
          <c:order val="1"/>
          <c:tx>
            <c:strRef>
              <c:f>Sheet1!$E$22</c:f>
              <c:strCache>
                <c:ptCount val="1"/>
                <c:pt idx="0">
                  <c:v>NJC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Sheet1!$F$20:$Q$20</c:f>
              <c:strCache>
                <c:ptCount val="12"/>
                <c:pt idx="0">
                  <c:v>Feb</c:v>
                </c:pt>
                <c:pt idx="1">
                  <c:v>Mar</c:v>
                </c:pt>
                <c:pt idx="2">
                  <c:v>Apr</c:v>
                </c:pt>
                <c:pt idx="3">
                  <c:v>May</c:v>
                </c:pt>
                <c:pt idx="4">
                  <c:v>Jun</c:v>
                </c:pt>
                <c:pt idx="5">
                  <c:v>Jul</c:v>
                </c:pt>
                <c:pt idx="6">
                  <c:v>Aug</c:v>
                </c:pt>
                <c:pt idx="7">
                  <c:v>Sep</c:v>
                </c:pt>
                <c:pt idx="8">
                  <c:v>Oct</c:v>
                </c:pt>
                <c:pt idx="9">
                  <c:v>Nov</c:v>
                </c:pt>
                <c:pt idx="10">
                  <c:v>Dec</c:v>
                </c:pt>
                <c:pt idx="11">
                  <c:v>Jan</c:v>
                </c:pt>
              </c:strCache>
            </c:strRef>
          </c:cat>
          <c:val>
            <c:numRef>
              <c:f>Sheet1!$F$22:$Q$22</c:f>
              <c:numCache>
                <c:formatCode>General</c:formatCode>
                <c:ptCount val="12"/>
                <c:pt idx="0">
                  <c:v>7</c:v>
                </c:pt>
                <c:pt idx="1">
                  <c:v>7</c:v>
                </c:pt>
                <c:pt idx="2">
                  <c:v>6.4</c:v>
                </c:pt>
                <c:pt idx="3">
                  <c:v>6.4</c:v>
                </c:pt>
                <c:pt idx="4">
                  <c:v>6.4</c:v>
                </c:pt>
                <c:pt idx="5">
                  <c:v>6.4</c:v>
                </c:pt>
                <c:pt idx="6">
                  <c:v>6.4</c:v>
                </c:pt>
                <c:pt idx="7">
                  <c:v>6.4</c:v>
                </c:pt>
                <c:pt idx="8">
                  <c:v>6.4</c:v>
                </c:pt>
                <c:pt idx="9">
                  <c:v>6.4</c:v>
                </c:pt>
                <c:pt idx="10">
                  <c:v>6.4</c:v>
                </c:pt>
                <c:pt idx="11">
                  <c:v>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D71-4B65-B25B-7C06F5D712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80661600"/>
        <c:axId val="880670720"/>
      </c:lineChart>
      <c:catAx>
        <c:axId val="880661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0670720"/>
        <c:crosses val="autoZero"/>
        <c:auto val="1"/>
        <c:lblAlgn val="ctr"/>
        <c:lblOffset val="100"/>
        <c:noMultiLvlLbl val="0"/>
      </c:catAx>
      <c:valAx>
        <c:axId val="880670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0661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1717D-EC97-D9C7-D3DE-B55CB5543C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CFC7C4-6267-1B3B-1E08-FDDF7368E7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C90E8-ED61-6E3B-E28B-260038D08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32EF-1234-6F4B-8E67-A4D009FE56E7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AA6D8-5832-D272-9AA7-72B580A79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01BFE-027E-2D6C-22EA-E7710575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442-73C7-C741-8D52-90502012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767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ACA94-6F5C-5A39-1576-FAD3C5F34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A6277B-1D8F-661D-3137-9CD3AE1EE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075D8-89D7-E8C0-5315-3FABFD92B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32EF-1234-6F4B-8E67-A4D009FE56E7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E41F1-A8D2-FCE2-A0D5-E260AFD34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DD1AF-BF7D-FF4D-2D45-5F8C1D638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442-73C7-C741-8D52-90502012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92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36F9CC-7699-AD7B-769A-23FE24AB5A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B6DC4B-2E6D-8FCB-42B0-92C3D53884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2E0C8-F2DA-B365-3BDB-3A6D8B4F3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32EF-1234-6F4B-8E67-A4D009FE56E7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51A15-5899-B87A-380E-9EE347171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25DE9-8F97-15B1-1EE9-4B55A7F44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442-73C7-C741-8D52-90502012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30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30C19-AF4D-C9F8-4779-EA71478BC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AF9B8-CA4C-5541-05A2-D862762E8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0ECE4-DCD6-EC09-DD1C-947F43B57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32EF-1234-6F4B-8E67-A4D009FE56E7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66CB1-4DDC-1562-A608-B1D0F529A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53108-D687-7179-EAFB-CEDF33DB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442-73C7-C741-8D52-90502012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569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94E1D-4A40-3102-5C4B-F5C926C6E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9B8A83-B7BD-7DD3-3FF9-809CE19DE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EFCF7-CE57-7787-3388-B8B54E445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32EF-1234-6F4B-8E67-A4D009FE56E7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9D283-D779-0314-3DE1-D0F16BB1C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353D0-A87A-AFA2-7511-EF10134AD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442-73C7-C741-8D52-90502012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46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ECA6B-C112-C61E-5C01-95918C0FC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72573-9E26-610A-50D2-2BE54CC980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537522-44EC-7D50-6A7A-2F9387A1F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9D2260-D411-AC6B-363D-6FC310B09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32EF-1234-6F4B-8E67-A4D009FE56E7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7B6034-CF24-FCDC-18AB-CB7CCAA21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13E52-2623-0BC2-847E-E0C1AFD2C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442-73C7-C741-8D52-90502012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F9851-FCB6-4C7B-B7C5-7A85A4771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4F1BCC-2C82-4B9D-CD1D-A0ED0F52E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D8D471-A355-9D06-5908-0D95D976F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413D6D-8797-72A2-90DE-78C136AD88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58082B-E473-4414-E043-BEACBADA5C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03D441-C26C-E08D-AB98-6B410AFEF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32EF-1234-6F4B-8E67-A4D009FE56E7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9AAA21-CA96-E19C-F1DC-FE558B0FB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25F972-FBFE-AE6A-9E20-3A05DBACF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442-73C7-C741-8D52-90502012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68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BFFEF-7949-2E93-13FB-189165169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C5A585-5A10-A64F-10AB-838C19080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32EF-1234-6F4B-8E67-A4D009FE56E7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38A278-C253-F0E3-DAA2-653B88BE6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7B6648-4313-6FC3-442F-23ED010D9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442-73C7-C741-8D52-90502012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04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1219C0-67F9-CF7E-A3F2-E81E8D6D2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32EF-1234-6F4B-8E67-A4D009FE56E7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296A5E-D773-5566-4A86-A27307FA8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6B5C03-08B9-1984-6482-F915279F5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442-73C7-C741-8D52-90502012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95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5997D-0169-B387-29C4-803AF6417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F1F7A-507D-B1FA-65C3-474D4C188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20F9FB-1E7E-B733-36F5-8E4D890B6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B53B1F-C869-BA3F-A55F-D0AE0BDA0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32EF-1234-6F4B-8E67-A4D009FE56E7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524DE8-15D1-CBB4-CB42-2F482F30E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8B8AAA-CF3D-FAB3-8085-D9A1C5203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442-73C7-C741-8D52-90502012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601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BDBF1-831A-7671-71E5-AA88A02E6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2D6B82-45B8-B8A4-79F2-1AF47F1790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FE6EC3-5749-6EBC-EE01-A8629722F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0EC917-3DDA-166E-5CDC-8FE41066A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32EF-1234-6F4B-8E67-A4D009FE56E7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E793A2-3C24-5485-7626-0547B8665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A53B20-BD9B-AFB0-B3B9-5D77A6B62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B442-73C7-C741-8D52-90502012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11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B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4CEA99-43FE-594E-8D72-569BDB137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94C361-B57F-C480-CA0B-2474CD5BF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F8FF6-51EA-69D8-2380-ED341CDCCD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32EF-1234-6F4B-8E67-A4D009FE56E7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79506-A42E-8A18-8864-BA82506F21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DEE8D-901D-35A7-944B-5B2F82D898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7B442-73C7-C741-8D52-905020127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5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son.org.uk/lgpay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son.org.uk/lgpay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y.unison.org.uk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and black text on a purple background&#10;&#10;Description automatically generated">
            <a:extLst>
              <a:ext uri="{FF2B5EF4-FFF2-40B4-BE49-F238E27FC236}">
                <a16:creationId xmlns:a16="http://schemas.microsoft.com/office/drawing/2014/main" id="{D3BAFD55-DCE2-C07F-5728-D736C540075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08A2ADE-2452-5CBB-994F-DC8354123A3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200400" y="3976577"/>
            <a:ext cx="3306726" cy="797442"/>
          </a:xfrm>
          <a:prstGeom prst="rect">
            <a:avLst/>
          </a:prstGeom>
          <a:solidFill>
            <a:srgbClr val="E2B6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89C7ED-828C-7D3B-35C8-EAD508D1A4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3991" y="1015790"/>
            <a:ext cx="5844257" cy="448124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5500" b="1" dirty="0">
                <a:solidFill>
                  <a:srgbClr val="7030A0"/>
                </a:solidFill>
                <a:latin typeface="Helvetica Now Text" panose="020B0504030202020204" pitchFamily="34" charset="0"/>
              </a:rPr>
              <a:t>2024 NJC Pay Campaign</a:t>
            </a:r>
            <a:br>
              <a:rPr lang="en-US" sz="5500" b="1" dirty="0">
                <a:latin typeface="Helvetica Now Text" panose="020B0504030202020204" pitchFamily="34" charset="0"/>
              </a:rPr>
            </a:br>
            <a:r>
              <a:rPr lang="en-US" sz="4400" b="1" dirty="0">
                <a:latin typeface="Helvetica Now Text" panose="020B0504030202020204" pitchFamily="34" charset="0"/>
              </a:rPr>
              <a:t>For council and school workers</a:t>
            </a:r>
            <a:br>
              <a:rPr lang="en-US" sz="4400" dirty="0">
                <a:latin typeface="Helvetica Now Text" panose="020B0504030202020204" pitchFamily="34" charset="0"/>
              </a:rPr>
            </a:br>
            <a:r>
              <a:rPr lang="en-US" sz="3200" dirty="0">
                <a:solidFill>
                  <a:srgbClr val="7030A0"/>
                </a:solidFill>
                <a:latin typeface="Helvetica Now Text" panose="020B0504030202020204" pitchFamily="34" charset="0"/>
              </a:rPr>
              <a:t>In England, Wales and Northern Ireland</a:t>
            </a:r>
            <a:endParaRPr lang="en-US" sz="5500" dirty="0">
              <a:solidFill>
                <a:srgbClr val="7030A0"/>
              </a:solidFill>
              <a:latin typeface="Helvetica Now Text" panose="020B050403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022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A purple background with black text&#10;&#10;Description automatically generated">
            <a:extLst>
              <a:ext uri="{FF2B5EF4-FFF2-40B4-BE49-F238E27FC236}">
                <a16:creationId xmlns:a16="http://schemas.microsoft.com/office/drawing/2014/main" id="{B3175368-B065-19BD-B383-90EF59652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322" y="334465"/>
            <a:ext cx="3735678" cy="1325563"/>
          </a:xfrm>
          <a:prstGeom prst="rect">
            <a:avLst/>
          </a:prstGeom>
        </p:spPr>
      </p:pic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6EBAA769-1A82-4C9C-41D0-38F687D70477}"/>
              </a:ext>
            </a:extLst>
          </p:cNvPr>
          <p:cNvSpPr txBox="1">
            <a:spLocks/>
          </p:cNvSpPr>
          <p:nvPr/>
        </p:nvSpPr>
        <p:spPr>
          <a:xfrm>
            <a:off x="734786" y="924559"/>
            <a:ext cx="8589967" cy="25430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GB" sz="3800" b="1" dirty="0">
                <a:solidFill>
                  <a:srgbClr val="7030A0"/>
                </a:solidFill>
                <a:latin typeface="Helvetica Now Text" panose="020B0504030202020204" pitchFamily="34" charset="0"/>
                <a:cs typeface="Arial" pitchFamily="34" charset="0"/>
              </a:rPr>
              <a:t>What is our pay claim worth?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This table shows how much our pay claim is worth on selected pay points: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4F7CE6F-115C-EF19-D0A3-46BCB3699A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933978"/>
              </p:ext>
            </p:extLst>
          </p:nvPr>
        </p:nvGraphicFramePr>
        <p:xfrm>
          <a:off x="536561" y="2678255"/>
          <a:ext cx="11118877" cy="384528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937132">
                  <a:extLst>
                    <a:ext uri="{9D8B030D-6E8A-4147-A177-3AD203B41FA5}">
                      <a16:colId xmlns:a16="http://schemas.microsoft.com/office/drawing/2014/main" val="3511987655"/>
                    </a:ext>
                  </a:extLst>
                </a:gridCol>
                <a:gridCol w="2867559">
                  <a:extLst>
                    <a:ext uri="{9D8B030D-6E8A-4147-A177-3AD203B41FA5}">
                      <a16:colId xmlns:a16="http://schemas.microsoft.com/office/drawing/2014/main" val="4285539122"/>
                    </a:ext>
                  </a:extLst>
                </a:gridCol>
                <a:gridCol w="2197536">
                  <a:extLst>
                    <a:ext uri="{9D8B030D-6E8A-4147-A177-3AD203B41FA5}">
                      <a16:colId xmlns:a16="http://schemas.microsoft.com/office/drawing/2014/main" val="2249214663"/>
                    </a:ext>
                  </a:extLst>
                </a:gridCol>
                <a:gridCol w="3315426">
                  <a:extLst>
                    <a:ext uri="{9D8B030D-6E8A-4147-A177-3AD203B41FA5}">
                      <a16:colId xmlns:a16="http://schemas.microsoft.com/office/drawing/2014/main" val="2119734777"/>
                    </a:ext>
                  </a:extLst>
                </a:gridCol>
                <a:gridCol w="1801224">
                  <a:extLst>
                    <a:ext uri="{9D8B030D-6E8A-4147-A177-3AD203B41FA5}">
                      <a16:colId xmlns:a16="http://schemas.microsoft.com/office/drawing/2014/main" val="1311027821"/>
                    </a:ext>
                  </a:extLst>
                </a:gridCol>
              </a:tblGrid>
              <a:tr h="38452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Helvetica Now Text" panose="020B0504030202020204" pitchFamily="34" charset="0"/>
                        </a:rPr>
                        <a:t>SCP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>
                          <a:solidFill>
                            <a:schemeClr val="bg1"/>
                          </a:solidFill>
                          <a:effectLst/>
                          <a:latin typeface="Helvetica Now Text" panose="020B0504030202020204" pitchFamily="34" charset="0"/>
                        </a:rPr>
                        <a:t>Current NJC Pay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2000" b="1" i="0" u="none" strike="noStrike">
                        <a:solidFill>
                          <a:schemeClr val="bg1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703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>
                          <a:solidFill>
                            <a:schemeClr val="bg1"/>
                          </a:solidFill>
                          <a:effectLst/>
                          <a:latin typeface="Helvetica Now Text" panose="020B0504030202020204" pitchFamily="34" charset="0"/>
                        </a:rPr>
                        <a:t>2024 NJC Pay Claim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56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2000" b="1" i="0" u="none" strike="noStrike">
                        <a:solidFill>
                          <a:schemeClr val="bg1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811820"/>
                  </a:ext>
                </a:extLst>
              </a:tr>
              <a:tr h="38452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>
                          <a:solidFill>
                            <a:schemeClr val="bg1"/>
                          </a:solidFill>
                          <a:effectLst/>
                          <a:latin typeface="Helvetica Now Text" panose="020B0504030202020204" pitchFamily="34" charset="0"/>
                        </a:rPr>
                        <a:t>2023 Annual</a:t>
                      </a:r>
                      <a:endParaRPr lang="en-GB" sz="2000" b="1" i="0" u="none" strike="noStrike">
                        <a:solidFill>
                          <a:schemeClr val="bg1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Helvetica Now Text" panose="020B0504030202020204" pitchFamily="34" charset="0"/>
                        </a:rPr>
                        <a:t>2023 Hourly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>
                          <a:solidFill>
                            <a:schemeClr val="bg1"/>
                          </a:solidFill>
                          <a:effectLst/>
                          <a:latin typeface="Helvetica Now Text" panose="020B0504030202020204" pitchFamily="34" charset="0"/>
                        </a:rPr>
                        <a:t>£3,000 or 10% increase</a:t>
                      </a:r>
                      <a:endParaRPr lang="en-GB" sz="2000" b="1" i="0" u="none" strike="noStrike">
                        <a:solidFill>
                          <a:schemeClr val="bg1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56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>
                          <a:solidFill>
                            <a:schemeClr val="bg1"/>
                          </a:solidFill>
                          <a:effectLst/>
                          <a:latin typeface="Helvetica Now Text" panose="020B0504030202020204" pitchFamily="34" charset="0"/>
                        </a:rPr>
                        <a:t>2024 Hourly </a:t>
                      </a:r>
                      <a:endParaRPr lang="en-GB" sz="2000" b="1" i="0" u="none" strike="noStrike">
                        <a:solidFill>
                          <a:schemeClr val="bg1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5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718844"/>
                  </a:ext>
                </a:extLst>
              </a:tr>
              <a:tr h="38452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>
                          <a:effectLst/>
                          <a:latin typeface="Helvetica Now Text" panose="020B0504030202020204" pitchFamily="34" charset="0"/>
                        </a:rPr>
                        <a:t>2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Helvetica Now Text" panose="020B0504030202020204" pitchFamily="34" charset="0"/>
                        </a:rPr>
                        <a:t>£22,366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£11.59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£25,366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£13.15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809617"/>
                  </a:ext>
                </a:extLst>
              </a:tr>
              <a:tr h="38452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>
                          <a:effectLst/>
                          <a:latin typeface="Helvetica Now Text" panose="020B0504030202020204" pitchFamily="34" charset="0"/>
                        </a:rPr>
                        <a:t>3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£22,737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£11.79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£25,737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£13.34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354805"/>
                  </a:ext>
                </a:extLst>
              </a:tr>
              <a:tr h="38452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>
                          <a:effectLst/>
                          <a:latin typeface="Helvetica Now Text" panose="020B0504030202020204" pitchFamily="34" charset="0"/>
                        </a:rPr>
                        <a:t>10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£25,545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£13.24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£28,545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£14.80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19410"/>
                  </a:ext>
                </a:extLst>
              </a:tr>
              <a:tr h="38452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>
                          <a:effectLst/>
                          <a:latin typeface="Helvetica Now Text" panose="020B0504030202020204" pitchFamily="34" charset="0"/>
                        </a:rPr>
                        <a:t>15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£27,803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£14.41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£30,803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£15.97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565636"/>
                  </a:ext>
                </a:extLst>
              </a:tr>
              <a:tr h="38452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>
                          <a:effectLst/>
                          <a:latin typeface="Helvetica Now Text" panose="020B0504030202020204" pitchFamily="34" charset="0"/>
                        </a:rPr>
                        <a:t>20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£30,296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£15.70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£33,325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£17.27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415872"/>
                  </a:ext>
                </a:extLst>
              </a:tr>
              <a:tr h="38452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>
                          <a:effectLst/>
                          <a:latin typeface="Helvetica Now Text" panose="020B0504030202020204" pitchFamily="34" charset="0"/>
                        </a:rPr>
                        <a:t>30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£38,223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£19.81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£42,046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£21.79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678716"/>
                  </a:ext>
                </a:extLst>
              </a:tr>
              <a:tr h="38452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>
                          <a:effectLst/>
                          <a:latin typeface="Helvetica Now Text" panose="020B0504030202020204" pitchFamily="34" charset="0"/>
                        </a:rPr>
                        <a:t>40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£48,474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Helvetica Now Text" panose="020B0504030202020204" pitchFamily="34" charset="0"/>
                        </a:rPr>
                        <a:t>£25.13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£53,322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£27.64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292627"/>
                  </a:ext>
                </a:extLst>
              </a:tr>
              <a:tr h="38452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>
                          <a:effectLst/>
                          <a:latin typeface="Helvetica Now Text" panose="020B0504030202020204" pitchFamily="34" charset="0"/>
                        </a:rPr>
                        <a:t>43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£51,515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Helvetica Now Text" panose="020B0504030202020204" pitchFamily="34" charset="0"/>
                        </a:rPr>
                        <a:t>£26.70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Helvetica Now Text" panose="020B0504030202020204" pitchFamily="34" charset="0"/>
                        </a:rPr>
                        <a:t>£56,666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Helvetica Now Text" panose="020B0504030202020204" pitchFamily="34" charset="0"/>
                        </a:rPr>
                        <a:t>£29.37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 Now Text" panose="020B050403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D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499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0667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A purple background with black text&#10;&#10;Description automatically generated">
            <a:extLst>
              <a:ext uri="{FF2B5EF4-FFF2-40B4-BE49-F238E27FC236}">
                <a16:creationId xmlns:a16="http://schemas.microsoft.com/office/drawing/2014/main" id="{B3175368-B065-19BD-B383-90EF59652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322" y="334465"/>
            <a:ext cx="3735678" cy="1325563"/>
          </a:xfrm>
          <a:prstGeom prst="rect">
            <a:avLst/>
          </a:prstGeom>
        </p:spPr>
      </p:pic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A187B944-024F-CDB2-4EF5-E686171E5D7A}"/>
              </a:ext>
            </a:extLst>
          </p:cNvPr>
          <p:cNvSpPr txBox="1">
            <a:spLocks/>
          </p:cNvSpPr>
          <p:nvPr/>
        </p:nvSpPr>
        <p:spPr>
          <a:xfrm>
            <a:off x="734786" y="1044713"/>
            <a:ext cx="10446095" cy="58132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GB" sz="3800" b="1" dirty="0">
                <a:solidFill>
                  <a:srgbClr val="7030A0"/>
                </a:solidFill>
                <a:latin typeface="Helvetica Now Text"/>
                <a:cs typeface="Arial"/>
              </a:rPr>
              <a:t>2024 NJC pay claim in summary</a:t>
            </a:r>
          </a:p>
          <a:p>
            <a:r>
              <a:rPr lang="en-GB" sz="2800" dirty="0">
                <a:latin typeface="Helvetica Now Text"/>
                <a:cs typeface="Arial"/>
              </a:rPr>
              <a:t>The cost of living crisis is pushing members into debt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NJC pay is among the lowest in the public sector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NJC pay does not meet the £12 Foundation Living Wage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Staff across the whole pay spine are losing out </a:t>
            </a:r>
          </a:p>
          <a:p>
            <a:r>
              <a:rPr lang="en-GB" sz="2800" dirty="0">
                <a:latin typeface="Helvetica Now Text"/>
                <a:cs typeface="Arial"/>
              </a:rPr>
              <a:t>Our claim asks for a minimum rate of £15 p/h by 2026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The government already wasted £3.4bn – our claim would cost less than half that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Our claim of at least £3,000 or 10% would go some way to restoring the 25% lost from NJC pay since 2010</a:t>
            </a:r>
          </a:p>
          <a:p>
            <a:endParaRPr lang="en-GB" sz="2800" dirty="0">
              <a:latin typeface="Helvetica Now Text" panose="020B050403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455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A purple background with black text&#10;&#10;Description automatically generated">
            <a:extLst>
              <a:ext uri="{FF2B5EF4-FFF2-40B4-BE49-F238E27FC236}">
                <a16:creationId xmlns:a16="http://schemas.microsoft.com/office/drawing/2014/main" id="{B3175368-B065-19BD-B383-90EF59652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322" y="334465"/>
            <a:ext cx="3735678" cy="1325563"/>
          </a:xfrm>
          <a:prstGeom prst="rect">
            <a:avLst/>
          </a:prstGeom>
        </p:spPr>
      </p:pic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793141D3-83F0-BE7E-AEBE-2B94D51F7C9F}"/>
              </a:ext>
            </a:extLst>
          </p:cNvPr>
          <p:cNvSpPr txBox="1">
            <a:spLocks/>
          </p:cNvSpPr>
          <p:nvPr/>
        </p:nvSpPr>
        <p:spPr>
          <a:xfrm>
            <a:off x="734786" y="1028702"/>
            <a:ext cx="10446095" cy="58132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GB" sz="3800" b="1" dirty="0">
                <a:solidFill>
                  <a:srgbClr val="7030A0"/>
                </a:solidFill>
                <a:latin typeface="Helvetica Now Text" panose="020B0504030202020204" pitchFamily="34" charset="0"/>
                <a:cs typeface="Arial" pitchFamily="34" charset="0"/>
              </a:rPr>
              <a:t>What happens next?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The NJC pay claim was submitted on 29 Feb 2024</a:t>
            </a:r>
          </a:p>
          <a:p>
            <a:r>
              <a:rPr lang="en-GB" sz="2800" dirty="0">
                <a:latin typeface="Helvetica Now Text"/>
                <a:cs typeface="Arial"/>
              </a:rPr>
              <a:t>The Local Government Association will consult employers over March</a:t>
            </a:r>
          </a:p>
          <a:p>
            <a:r>
              <a:rPr lang="en-GB" sz="2800" dirty="0">
                <a:latin typeface="Helvetica Now Text"/>
                <a:cs typeface="Arial"/>
              </a:rPr>
              <a:t>The Employers' Side meets in April and May and we hope to receive a pay offer in May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UNISON’s NJC committee will consider any offer and determine the strategy going forward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Branches will be kept updated on any offer and plans for future consultations</a:t>
            </a:r>
          </a:p>
          <a:p>
            <a:endParaRPr lang="en-GB" sz="2800" dirty="0">
              <a:latin typeface="Helvetica Now Text" panose="020B050403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134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A purple background with black text&#10;&#10;Description automatically generated">
            <a:extLst>
              <a:ext uri="{FF2B5EF4-FFF2-40B4-BE49-F238E27FC236}">
                <a16:creationId xmlns:a16="http://schemas.microsoft.com/office/drawing/2014/main" id="{B3175368-B065-19BD-B383-90EF59652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322" y="334465"/>
            <a:ext cx="3735678" cy="1325563"/>
          </a:xfrm>
          <a:prstGeom prst="rect">
            <a:avLst/>
          </a:prstGeom>
        </p:spPr>
      </p:pic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8D7D4AFE-57F3-46B6-C174-189274FF642B}"/>
              </a:ext>
            </a:extLst>
          </p:cNvPr>
          <p:cNvSpPr txBox="1">
            <a:spLocks/>
          </p:cNvSpPr>
          <p:nvPr/>
        </p:nvSpPr>
        <p:spPr>
          <a:xfrm>
            <a:off x="734786" y="1028702"/>
            <a:ext cx="10446095" cy="58132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GB" sz="3800" b="1" dirty="0">
                <a:solidFill>
                  <a:srgbClr val="7030A0"/>
                </a:solidFill>
                <a:latin typeface="Helvetica Now Text" panose="020B0504030202020204" pitchFamily="34" charset="0"/>
                <a:cs typeface="Arial" pitchFamily="34" charset="0"/>
              </a:rPr>
              <a:t>Get involved in our pay campaign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Access our latest pay campaign resources at:</a:t>
            </a:r>
          </a:p>
          <a:p>
            <a:pPr marL="0" indent="0">
              <a:buNone/>
            </a:pPr>
            <a:r>
              <a:rPr lang="en-GB" sz="2800" b="1" dirty="0">
                <a:latin typeface="Helvetica Now Text" panose="020B0504030202020204" pitchFamily="34" charset="0"/>
                <a:cs typeface="Arial" pitchFamily="34" charset="0"/>
                <a:hlinkClick r:id="rId3"/>
              </a:rPr>
              <a:t>unison.org.uk/</a:t>
            </a:r>
            <a:r>
              <a:rPr lang="en-GB" sz="2800" b="1" dirty="0" err="1">
                <a:latin typeface="Helvetica Now Text" panose="020B0504030202020204" pitchFamily="34" charset="0"/>
                <a:cs typeface="Arial" pitchFamily="34" charset="0"/>
                <a:hlinkClick r:id="rId3"/>
              </a:rPr>
              <a:t>lgpay</a:t>
            </a:r>
            <a:endParaRPr lang="en-GB" sz="2800" dirty="0">
              <a:latin typeface="Helvetica Now Text" panose="020B0504030202020204" pitchFamily="34" charset="0"/>
              <a:cs typeface="Arial" pitchFamily="34" charset="0"/>
            </a:endParaRP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This will include leaflets and posters, plus:</a:t>
            </a:r>
          </a:p>
          <a:p>
            <a:pPr lvl="1"/>
            <a:r>
              <a:rPr lang="en-GB" dirty="0">
                <a:latin typeface="Helvetica Now Text" panose="020B0504030202020204" pitchFamily="34" charset="0"/>
                <a:cs typeface="Arial" pitchFamily="34" charset="0"/>
              </a:rPr>
              <a:t>Model motion for councils in support of our pay claim</a:t>
            </a:r>
          </a:p>
          <a:p>
            <a:pPr lvl="1"/>
            <a:r>
              <a:rPr lang="en-GB" dirty="0">
                <a:latin typeface="Helvetica Now Text" panose="020B0504030202020204" pitchFamily="34" charset="0"/>
                <a:cs typeface="Arial" pitchFamily="34" charset="0"/>
              </a:rPr>
              <a:t>Social media/website/email graphics</a:t>
            </a:r>
          </a:p>
          <a:p>
            <a:pPr lvl="1"/>
            <a:r>
              <a:rPr lang="en-GB" dirty="0">
                <a:latin typeface="Helvetica Now Text" panose="020B0504030202020204" pitchFamily="34" charset="0"/>
                <a:cs typeface="Arial" pitchFamily="34" charset="0"/>
              </a:rPr>
              <a:t>Campaign communications and short videos</a:t>
            </a:r>
          </a:p>
          <a:p>
            <a:pPr lvl="1"/>
            <a:r>
              <a:rPr lang="en-GB" dirty="0">
                <a:latin typeface="Helvetica Now Text" panose="020B0504030202020204" pitchFamily="34" charset="0"/>
                <a:cs typeface="Arial" pitchFamily="34" charset="0"/>
              </a:rPr>
              <a:t>Model pay claims for other employers</a:t>
            </a:r>
          </a:p>
          <a:p>
            <a:r>
              <a:rPr lang="en-GB" sz="2800" dirty="0">
                <a:latin typeface="Helvetica Now Text"/>
                <a:cs typeface="Arial"/>
              </a:rPr>
              <a:t>Remember to keep checking in: our campaign website will be updated as new resources are produced</a:t>
            </a:r>
          </a:p>
        </p:txBody>
      </p:sp>
    </p:spTree>
    <p:extLst>
      <p:ext uri="{BB962C8B-B14F-4D97-AF65-F5344CB8AC3E}">
        <p14:creationId xmlns:p14="http://schemas.microsoft.com/office/powerpoint/2010/main" val="1571529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A purple background with black text&#10;&#10;Description automatically generated">
            <a:extLst>
              <a:ext uri="{FF2B5EF4-FFF2-40B4-BE49-F238E27FC236}">
                <a16:creationId xmlns:a16="http://schemas.microsoft.com/office/drawing/2014/main" id="{B3175368-B065-19BD-B383-90EF59652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322" y="334465"/>
            <a:ext cx="3735678" cy="1325563"/>
          </a:xfrm>
          <a:prstGeom prst="rect">
            <a:avLst/>
          </a:prstGeom>
        </p:spPr>
      </p:pic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C9F333C5-EF35-B438-215F-7D6C82CE10F5}"/>
              </a:ext>
            </a:extLst>
          </p:cNvPr>
          <p:cNvSpPr txBox="1">
            <a:spLocks/>
          </p:cNvSpPr>
          <p:nvPr/>
        </p:nvSpPr>
        <p:spPr>
          <a:xfrm>
            <a:off x="734786" y="1028702"/>
            <a:ext cx="10446095" cy="44740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GB" sz="3800" b="1" dirty="0">
                <a:solidFill>
                  <a:srgbClr val="7030A0"/>
                </a:solidFill>
                <a:latin typeface="Helvetica Now Text" panose="020B0504030202020204" pitchFamily="34" charset="0"/>
                <a:cs typeface="Arial" pitchFamily="34" charset="0"/>
              </a:rPr>
              <a:t>Three things to do right now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Tell other members about the claim – you can find all the details on our webpage </a:t>
            </a:r>
            <a:r>
              <a:rPr lang="en-GB" sz="2800" b="1" dirty="0">
                <a:latin typeface="Helvetica Now Text" panose="020B0504030202020204" pitchFamily="34" charset="0"/>
                <a:cs typeface="Arial" pitchFamily="34" charset="0"/>
                <a:hlinkClick r:id="rId3"/>
              </a:rPr>
              <a:t>unison.org.uk/</a:t>
            </a:r>
            <a:r>
              <a:rPr lang="en-GB" sz="2800" b="1" dirty="0" err="1">
                <a:latin typeface="Helvetica Now Text" panose="020B0504030202020204" pitchFamily="34" charset="0"/>
                <a:cs typeface="Arial" pitchFamily="34" charset="0"/>
                <a:hlinkClick r:id="rId3"/>
              </a:rPr>
              <a:t>lgpay</a:t>
            </a:r>
            <a:endParaRPr lang="en-GB" sz="2800" dirty="0">
              <a:latin typeface="Helvetica Now Text" panose="020B0504030202020204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Check your membership details - it’s important that we have the right information: </a:t>
            </a:r>
            <a:r>
              <a:rPr lang="en-GB" sz="2800" b="1" dirty="0">
                <a:latin typeface="Helvetica Now Text" panose="020B0504030202020204" pitchFamily="34" charset="0"/>
                <a:cs typeface="Arial" pitchFamily="34" charset="0"/>
                <a:hlinkClick r:id="rId4"/>
              </a:rPr>
              <a:t>my.unison.org.uk</a:t>
            </a:r>
            <a:endParaRPr lang="en-GB" sz="2800" dirty="0">
              <a:latin typeface="Helvetica Now Text" panose="020B0504030202020204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Spread the word about our pay claim on social media using </a:t>
            </a:r>
            <a:r>
              <a:rPr lang="en-GB" sz="2800" b="1" dirty="0">
                <a:latin typeface="Helvetica Now Text" panose="020B0504030202020204" pitchFamily="34" charset="0"/>
                <a:cs typeface="Arial" pitchFamily="34" charset="0"/>
              </a:rPr>
              <a:t>#BetterPay2024</a:t>
            </a:r>
            <a:endParaRPr lang="en-GB" sz="2800" dirty="0">
              <a:latin typeface="Helvetica Now Text" panose="020B0504030202020204" pitchFamily="34" charset="0"/>
              <a:cs typeface="Arial" pitchFamily="34" charset="0"/>
            </a:endParaRPr>
          </a:p>
          <a:p>
            <a:endParaRPr lang="en-GB" sz="2800" dirty="0">
              <a:latin typeface="Helvetica Now Text" panose="020B050403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312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A purple background with black text&#10;&#10;Description automatically generated">
            <a:extLst>
              <a:ext uri="{FF2B5EF4-FFF2-40B4-BE49-F238E27FC236}">
                <a16:creationId xmlns:a16="http://schemas.microsoft.com/office/drawing/2014/main" id="{B3175368-B065-19BD-B383-90EF59652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322" y="334465"/>
            <a:ext cx="3735678" cy="1325563"/>
          </a:xfrm>
          <a:prstGeom prst="rect">
            <a:avLst/>
          </a:prstGeom>
        </p:spPr>
      </p:pic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C7B148FA-C2AB-C1D0-001F-8BD7D21F2E08}"/>
              </a:ext>
            </a:extLst>
          </p:cNvPr>
          <p:cNvSpPr txBox="1">
            <a:spLocks/>
          </p:cNvSpPr>
          <p:nvPr/>
        </p:nvSpPr>
        <p:spPr>
          <a:xfrm>
            <a:off x="734786" y="1028702"/>
            <a:ext cx="10123714" cy="582929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GB" sz="3800" b="1" dirty="0">
                <a:solidFill>
                  <a:srgbClr val="7030A0"/>
                </a:solidFill>
                <a:latin typeface="Helvetica Now Text" panose="020B0504030202020204" pitchFamily="34" charset="0"/>
                <a:cs typeface="Arial" pitchFamily="34" charset="0"/>
              </a:rPr>
              <a:t>Our 2024-25 NJC pay claim is for:</a:t>
            </a:r>
            <a:endParaRPr lang="en-GB" sz="2800" b="1" dirty="0">
              <a:latin typeface="Helvetica Now Text" panose="020B050403020202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2800" b="1" dirty="0">
                <a:latin typeface="Helvetica Now Text"/>
                <a:cs typeface="Arial"/>
              </a:rPr>
              <a:t>An increase of £3,000 or 10%* on all pay points</a:t>
            </a:r>
          </a:p>
          <a:p>
            <a:pPr marL="0" indent="0">
              <a:buNone/>
            </a:pPr>
            <a:r>
              <a:rPr lang="en-GB" sz="2800" i="1" dirty="0">
                <a:latin typeface="Helvetica Now Text" panose="020B0504030202020204" pitchFamily="34" charset="0"/>
                <a:cs typeface="Arial" pitchFamily="34" charset="0"/>
              </a:rPr>
              <a:t>* whichever is greater</a:t>
            </a:r>
          </a:p>
          <a:p>
            <a:pPr marL="0" indent="0">
              <a:buNone/>
            </a:pPr>
            <a:endParaRPr lang="en-GB" sz="2800" b="1" dirty="0">
              <a:solidFill>
                <a:srgbClr val="7030A0"/>
              </a:solidFill>
              <a:latin typeface="Helvetica Now Text" panose="020B050403020202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2800" b="1" dirty="0">
                <a:solidFill>
                  <a:srgbClr val="7030A0"/>
                </a:solidFill>
                <a:latin typeface="Helvetica Now Text" panose="020B0504030202020204" pitchFamily="34" charset="0"/>
                <a:cs typeface="Arial" pitchFamily="34" charset="0"/>
              </a:rPr>
              <a:t>In addition: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b="1" dirty="0">
                <a:latin typeface="Helvetica Now Text" panose="020B0504030202020204" pitchFamily="34" charset="0"/>
                <a:cs typeface="Arial" pitchFamily="34" charset="0"/>
              </a:rPr>
              <a:t>£15 per hour minimum, no later than 2026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b="1" dirty="0">
                <a:latin typeface="Helvetica Now Text" panose="020B0504030202020204" pitchFamily="34" charset="0"/>
                <a:cs typeface="Arial" pitchFamily="34" charset="0"/>
              </a:rPr>
              <a:t>Reviews of equalities pay gaps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b="1" dirty="0">
                <a:latin typeface="Helvetica Now Text"/>
                <a:cs typeface="Arial"/>
              </a:rPr>
              <a:t>Two-hour reduction in the working week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b="1" dirty="0">
                <a:latin typeface="Helvetica Now Text" panose="020B0504030202020204" pitchFamily="34" charset="0"/>
                <a:cs typeface="Arial" pitchFamily="34" charset="0"/>
              </a:rPr>
              <a:t>Additional day of annual leave</a:t>
            </a:r>
          </a:p>
          <a:p>
            <a:endParaRPr lang="en-GB" sz="2800" dirty="0">
              <a:latin typeface="Helvetica Now Text" panose="020B050403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268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A purple background with black text&#10;&#10;Description automatically generated">
            <a:extLst>
              <a:ext uri="{FF2B5EF4-FFF2-40B4-BE49-F238E27FC236}">
                <a16:creationId xmlns:a16="http://schemas.microsoft.com/office/drawing/2014/main" id="{B3175368-B065-19BD-B383-90EF59652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322" y="334465"/>
            <a:ext cx="3735678" cy="1325563"/>
          </a:xfrm>
          <a:prstGeom prst="rect">
            <a:avLst/>
          </a:prstGeom>
        </p:spPr>
      </p:pic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8F8CE421-CC17-C16E-D61A-7F78F7DBB82A}"/>
              </a:ext>
            </a:extLst>
          </p:cNvPr>
          <p:cNvSpPr txBox="1">
            <a:spLocks/>
          </p:cNvSpPr>
          <p:nvPr/>
        </p:nvSpPr>
        <p:spPr>
          <a:xfrm>
            <a:off x="734786" y="1028702"/>
            <a:ext cx="10384971" cy="55167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GB" sz="3800" b="1" dirty="0">
                <a:solidFill>
                  <a:srgbClr val="7030A0"/>
                </a:solidFill>
                <a:latin typeface="Helvetica Now Text" panose="020B0504030202020204" pitchFamily="34" charset="0"/>
                <a:cs typeface="Arial" pitchFamily="34" charset="0"/>
              </a:rPr>
              <a:t>Background to our claim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The cost of living crisis is pushing members into debt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Staff have lost 25% from the value of their pay since 2010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Local government pay is still among the lowest in the public sector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NJC pay does not meet the £12 Foundation Living Wage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More than 9 in 10 councils are experiencing recruitment and retention problems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A gender pay gap exists in local government - this may extend to other equalities areas (including ethnicity and disability)</a:t>
            </a:r>
          </a:p>
          <a:p>
            <a:endParaRPr lang="en-GB" sz="2800" dirty="0">
              <a:latin typeface="Helvetica Now Text" panose="020B050403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364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A purple background with black text&#10;&#10;Description automatically generated">
            <a:extLst>
              <a:ext uri="{FF2B5EF4-FFF2-40B4-BE49-F238E27FC236}">
                <a16:creationId xmlns:a16="http://schemas.microsoft.com/office/drawing/2014/main" id="{B3175368-B065-19BD-B383-90EF59652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322" y="334465"/>
            <a:ext cx="3735678" cy="1325563"/>
          </a:xfrm>
          <a:prstGeom prst="rect">
            <a:avLst/>
          </a:prstGeom>
        </p:spPr>
      </p:pic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715B450A-B676-9BC7-1564-2F03FF3891A7}"/>
              </a:ext>
            </a:extLst>
          </p:cNvPr>
          <p:cNvSpPr txBox="1">
            <a:spLocks/>
          </p:cNvSpPr>
          <p:nvPr/>
        </p:nvSpPr>
        <p:spPr>
          <a:xfrm>
            <a:off x="734786" y="1028702"/>
            <a:ext cx="10446095" cy="58132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GB" sz="3800" b="1" dirty="0">
                <a:solidFill>
                  <a:srgbClr val="7030A0"/>
                </a:solidFill>
                <a:latin typeface="Helvetica Now Text"/>
                <a:cs typeface="Arial"/>
              </a:rPr>
              <a:t>The cost of living crisis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Rapid inflation has pushed up prices faster than wages</a:t>
            </a:r>
          </a:p>
          <a:p>
            <a:r>
              <a:rPr lang="en-GB" sz="2800" dirty="0">
                <a:latin typeface="Helvetica Now Text"/>
                <a:cs typeface="Arial"/>
              </a:rPr>
              <a:t>The impact of this is permanent even if inflation falls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The cost of food, travel, rents and mortgages all overtook NJC pay over 2023-24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The cost of living has risen by almost 60% since 2010 while NJC pay has risen by less than half that (27%)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The TUC has warned of a “debt time bomb” for households in 2024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1 in 5 UK households have less than £100 spare each month</a:t>
            </a:r>
          </a:p>
          <a:p>
            <a:endParaRPr lang="en-GB" sz="2800" dirty="0">
              <a:latin typeface="Helvetica Now Text" panose="020B0504030202020204" pitchFamily="34" charset="0"/>
              <a:cs typeface="Arial" pitchFamily="34" charset="0"/>
            </a:endParaRPr>
          </a:p>
          <a:p>
            <a:endParaRPr lang="en-GB" sz="2800" dirty="0">
              <a:latin typeface="Helvetica Now Text" panose="020B050403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40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A purple background with black text&#10;&#10;Description automatically generated">
            <a:extLst>
              <a:ext uri="{FF2B5EF4-FFF2-40B4-BE49-F238E27FC236}">
                <a16:creationId xmlns:a16="http://schemas.microsoft.com/office/drawing/2014/main" id="{B3175368-B065-19BD-B383-90EF59652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322" y="334465"/>
            <a:ext cx="3735678" cy="1325563"/>
          </a:xfrm>
          <a:prstGeom prst="rect">
            <a:avLst/>
          </a:prstGeom>
        </p:spPr>
      </p:pic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538F3209-95B8-7266-4214-A5392D00FA1D}"/>
              </a:ext>
            </a:extLst>
          </p:cNvPr>
          <p:cNvSpPr txBox="1">
            <a:spLocks/>
          </p:cNvSpPr>
          <p:nvPr/>
        </p:nvSpPr>
        <p:spPr>
          <a:xfrm>
            <a:off x="734785" y="997246"/>
            <a:ext cx="6008915" cy="58228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lnSpc>
                <a:spcPct val="90000"/>
              </a:lnSpc>
              <a:buNone/>
            </a:pPr>
            <a:r>
              <a:rPr lang="en-US" sz="2800" b="1" dirty="0">
                <a:solidFill>
                  <a:srgbClr val="7030A0"/>
                </a:solidFill>
                <a:latin typeface="Helvetica Now Text" panose="020B0504030202020204" pitchFamily="34" charset="0"/>
              </a:rPr>
              <a:t>What about inflation?</a:t>
            </a:r>
          </a:p>
          <a:p>
            <a:pPr indent="-228600">
              <a:lnSpc>
                <a:spcPct val="90000"/>
              </a:lnSpc>
            </a:pPr>
            <a:r>
              <a:rPr lang="en-US" sz="2400" dirty="0">
                <a:latin typeface="Helvetica Now Text" panose="020B0504030202020204" pitchFamily="34" charset="0"/>
              </a:rPr>
              <a:t>Recent NJC pay claims have been linked to the Retail Prices Index (RPI) </a:t>
            </a:r>
          </a:p>
          <a:p>
            <a:pPr indent="-228600">
              <a:lnSpc>
                <a:spcPct val="90000"/>
              </a:lnSpc>
            </a:pPr>
            <a:r>
              <a:rPr lang="en-US" sz="2400" dirty="0">
                <a:latin typeface="Helvetica Now Text"/>
              </a:rPr>
              <a:t>This year’s claim is not – but our claim would deliver an increase well above RPI</a:t>
            </a:r>
            <a:endParaRPr lang="en-US" sz="2400" dirty="0">
              <a:latin typeface="Helvetica Now Text" panose="020B0504030202020204" pitchFamily="34" charset="0"/>
            </a:endParaRPr>
          </a:p>
          <a:p>
            <a:pPr indent="-228600">
              <a:lnSpc>
                <a:spcPct val="90000"/>
              </a:lnSpc>
            </a:pPr>
            <a:r>
              <a:rPr lang="en-US" sz="2400" dirty="0">
                <a:latin typeface="Helvetica Now Text" panose="020B0504030202020204" pitchFamily="34" charset="0"/>
              </a:rPr>
              <a:t>RPI started to fall last March and is now below the latest NJC pay award</a:t>
            </a:r>
          </a:p>
          <a:p>
            <a:pPr indent="-228600">
              <a:lnSpc>
                <a:spcPct val="90000"/>
              </a:lnSpc>
            </a:pPr>
            <a:r>
              <a:rPr lang="en-US" sz="2400" dirty="0">
                <a:latin typeface="Helvetica Now Text" panose="020B0504030202020204" pitchFamily="34" charset="0"/>
              </a:rPr>
              <a:t>However, in 13 of the last 14 years, NJC pay awards fell below the annual RPI rate</a:t>
            </a:r>
          </a:p>
          <a:p>
            <a:pPr indent="-228600">
              <a:lnSpc>
                <a:spcPct val="90000"/>
              </a:lnSpc>
            </a:pPr>
            <a:r>
              <a:rPr lang="en-US" sz="2400" dirty="0">
                <a:latin typeface="Helvetica Now Text" panose="020B0504030202020204" pitchFamily="34" charset="0"/>
              </a:rPr>
              <a:t>This means that even with RPI falling, NJC pay has still lost a significant amount of value </a:t>
            </a:r>
          </a:p>
          <a:p>
            <a:pPr marL="0" indent="-228600">
              <a:lnSpc>
                <a:spcPct val="90000"/>
              </a:lnSpc>
            </a:pPr>
            <a:endParaRPr lang="en-US" sz="2200" dirty="0">
              <a:latin typeface="Helvetica Now Text" panose="020B0504030202020204" pitchFamily="34" charset="0"/>
            </a:endParaRPr>
          </a:p>
          <a:p>
            <a:pPr indent="-228600">
              <a:lnSpc>
                <a:spcPct val="90000"/>
              </a:lnSpc>
            </a:pPr>
            <a:endParaRPr lang="en-US" sz="2200" dirty="0">
              <a:latin typeface="Helvetica Now Text" panose="020B0504030202020204" pitchFamily="34" charset="0"/>
            </a:endParaRPr>
          </a:p>
          <a:p>
            <a:pPr indent="-228600">
              <a:lnSpc>
                <a:spcPct val="90000"/>
              </a:lnSpc>
            </a:pPr>
            <a:endParaRPr lang="en-US" sz="2200" dirty="0">
              <a:latin typeface="Helvetica Now Text" panose="020B0504030202020204" pitchFamily="34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B4D2269-3D5F-EA30-C39E-8595F605F4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560526"/>
              </p:ext>
            </p:extLst>
          </p:nvPr>
        </p:nvGraphicFramePr>
        <p:xfrm>
          <a:off x="7053943" y="1845128"/>
          <a:ext cx="4504072" cy="4372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2707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A purple background with black text&#10;&#10;Description automatically generated">
            <a:extLst>
              <a:ext uri="{FF2B5EF4-FFF2-40B4-BE49-F238E27FC236}">
                <a16:creationId xmlns:a16="http://schemas.microsoft.com/office/drawing/2014/main" id="{B3175368-B065-19BD-B383-90EF59652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322" y="334465"/>
            <a:ext cx="3735678" cy="1325563"/>
          </a:xfrm>
          <a:prstGeom prst="rect">
            <a:avLst/>
          </a:prstGeom>
        </p:spPr>
      </p:pic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5B22C4FB-9EE4-D8FE-517D-5463EC544C00}"/>
              </a:ext>
            </a:extLst>
          </p:cNvPr>
          <p:cNvSpPr txBox="1">
            <a:spLocks/>
          </p:cNvSpPr>
          <p:nvPr/>
        </p:nvSpPr>
        <p:spPr>
          <a:xfrm>
            <a:off x="734786" y="1028702"/>
            <a:ext cx="10446095" cy="58132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GB" sz="3800" b="1" dirty="0">
                <a:solidFill>
                  <a:srgbClr val="7030A0"/>
                </a:solidFill>
                <a:latin typeface="Helvetica Now Text"/>
                <a:cs typeface="Arial"/>
              </a:rPr>
              <a:t>Comparing NJC pay</a:t>
            </a:r>
            <a:endParaRPr lang="en-GB" sz="3800" b="1" dirty="0">
              <a:solidFill>
                <a:srgbClr val="7030A0"/>
              </a:solidFill>
              <a:latin typeface="Helvetica Now Text" panose="020B0504030202020204" pitchFamily="34" charset="0"/>
              <a:cs typeface="Arial" pitchFamily="34" charset="0"/>
            </a:endParaRP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NJC pay points 2, 3 and 4 all now fall below the £12 per hour UK Foundation Living Wage rate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Our claim would lift NJC pay point 2 to £13.15 per hour – surpassing the Foundation rate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From April, the legal minimum wage will climb to £11.44 per hour (just 15p behind NJC pay point 2)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Members are suffering and so are councils and schools - local government will be unable to attract and retain staff if pay continues to fall in real terms</a:t>
            </a:r>
          </a:p>
          <a:p>
            <a:endParaRPr lang="en-GB" sz="2800" dirty="0">
              <a:latin typeface="Helvetica Now Text" panose="020B050403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018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A purple background with black text&#10;&#10;Description automatically generated">
            <a:extLst>
              <a:ext uri="{FF2B5EF4-FFF2-40B4-BE49-F238E27FC236}">
                <a16:creationId xmlns:a16="http://schemas.microsoft.com/office/drawing/2014/main" id="{B3175368-B065-19BD-B383-90EF59652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322" y="334465"/>
            <a:ext cx="3735678" cy="1325563"/>
          </a:xfrm>
          <a:prstGeom prst="rect">
            <a:avLst/>
          </a:prstGeom>
        </p:spPr>
      </p:pic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DAEC412B-59AA-BF5E-DFB1-5902C9F9EE70}"/>
              </a:ext>
            </a:extLst>
          </p:cNvPr>
          <p:cNvSpPr txBox="1">
            <a:spLocks/>
          </p:cNvSpPr>
          <p:nvPr/>
        </p:nvSpPr>
        <p:spPr>
          <a:xfrm>
            <a:off x="734786" y="621654"/>
            <a:ext cx="10584261" cy="15500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GB" sz="3800" b="1" dirty="0">
                <a:solidFill>
                  <a:srgbClr val="7030A0"/>
                </a:solidFill>
                <a:latin typeface="Helvetica Now Text" panose="020B0504030202020204" pitchFamily="34" charset="0"/>
                <a:cs typeface="Arial" pitchFamily="34" charset="0"/>
              </a:rPr>
              <a:t>Across the pay spine</a:t>
            </a:r>
          </a:p>
          <a:p>
            <a:pPr marL="0" indent="0">
              <a:buNone/>
            </a:pPr>
            <a:r>
              <a:rPr lang="en-GB" sz="2800" dirty="0">
                <a:latin typeface="Helvetica Now Text"/>
                <a:cs typeface="Arial"/>
              </a:rPr>
              <a:t>Staff across the whole pay spine are losing out: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4DB480E-C071-D2F2-02B8-31D3B688F3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905546"/>
              </p:ext>
            </p:extLst>
          </p:nvPr>
        </p:nvGraphicFramePr>
        <p:xfrm>
          <a:off x="745326" y="1886219"/>
          <a:ext cx="10609081" cy="452247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76957">
                  <a:extLst>
                    <a:ext uri="{9D8B030D-6E8A-4147-A177-3AD203B41FA5}">
                      <a16:colId xmlns:a16="http://schemas.microsoft.com/office/drawing/2014/main" val="3271349969"/>
                    </a:ext>
                  </a:extLst>
                </a:gridCol>
                <a:gridCol w="1809433">
                  <a:extLst>
                    <a:ext uri="{9D8B030D-6E8A-4147-A177-3AD203B41FA5}">
                      <a16:colId xmlns:a16="http://schemas.microsoft.com/office/drawing/2014/main" val="3346210568"/>
                    </a:ext>
                  </a:extLst>
                </a:gridCol>
                <a:gridCol w="1802167">
                  <a:extLst>
                    <a:ext uri="{9D8B030D-6E8A-4147-A177-3AD203B41FA5}">
                      <a16:colId xmlns:a16="http://schemas.microsoft.com/office/drawing/2014/main" val="1607080742"/>
                    </a:ext>
                  </a:extLst>
                </a:gridCol>
                <a:gridCol w="2620524">
                  <a:extLst>
                    <a:ext uri="{9D8B030D-6E8A-4147-A177-3AD203B41FA5}">
                      <a16:colId xmlns:a16="http://schemas.microsoft.com/office/drawing/2014/main" val="2286942220"/>
                    </a:ext>
                  </a:extLst>
                </a:gridCol>
              </a:tblGrid>
              <a:tr h="766460"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bg1"/>
                          </a:solidFill>
                          <a:latin typeface="Helvetica Now Text" panose="020B0504030202020204" pitchFamily="34" charset="0"/>
                          <a:ea typeface="+mn-ea"/>
                          <a:cs typeface="Arial" pitchFamily="34" charset="0"/>
                        </a:rPr>
                        <a:t>Occupation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bg1"/>
                          </a:solidFill>
                          <a:latin typeface="Helvetica Now Text" panose="020B0504030202020204" pitchFamily="34" charset="0"/>
                          <a:ea typeface="+mn-ea"/>
                          <a:cs typeface="Arial" pitchFamily="34" charset="0"/>
                        </a:rPr>
                        <a:t>2009/10</a:t>
                      </a:r>
                    </a:p>
                    <a:p>
                      <a:pPr algn="ctr"/>
                      <a:r>
                        <a:rPr lang="en-GB" sz="2000" kern="1200">
                          <a:solidFill>
                            <a:schemeClr val="bg1"/>
                          </a:solidFill>
                          <a:latin typeface="Helvetica Now Text" panose="020B0504030202020204" pitchFamily="34" charset="0"/>
                          <a:ea typeface="+mn-ea"/>
                          <a:cs typeface="Arial" pitchFamily="34" charset="0"/>
                        </a:rPr>
                        <a:t>Annual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bg1"/>
                          </a:solidFill>
                          <a:latin typeface="Helvetica Now Text" panose="020B0504030202020204" pitchFamily="34" charset="0"/>
                          <a:ea typeface="+mn-ea"/>
                          <a:cs typeface="Arial" pitchFamily="34" charset="0"/>
                        </a:rPr>
                        <a:t>2022/23</a:t>
                      </a:r>
                    </a:p>
                    <a:p>
                      <a:pPr algn="ctr"/>
                      <a:r>
                        <a:rPr lang="en-GB" sz="2000" kern="1200">
                          <a:solidFill>
                            <a:schemeClr val="bg1"/>
                          </a:solidFill>
                          <a:latin typeface="Helvetica Now Text" panose="020B0504030202020204" pitchFamily="34" charset="0"/>
                          <a:ea typeface="+mn-ea"/>
                          <a:cs typeface="Arial" pitchFamily="34" charset="0"/>
                        </a:rPr>
                        <a:t>Annual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kern="1200">
                          <a:solidFill>
                            <a:schemeClr val="bg1"/>
                          </a:solidFill>
                          <a:latin typeface="Helvetica Now Text" panose="020B0504030202020204" pitchFamily="34" charset="0"/>
                          <a:ea typeface="+mn-ea"/>
                          <a:cs typeface="Arial" pitchFamily="34" charset="0"/>
                        </a:rPr>
                        <a:t>Value of pay lost since 2010*</a:t>
                      </a:r>
                    </a:p>
                  </a:txBody>
                  <a:tcPr marL="68580" marR="68580" marT="0" marB="0" anchor="ctr">
                    <a:solidFill>
                      <a:srgbClr val="FF65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134254"/>
                  </a:ext>
                </a:extLst>
              </a:tr>
              <a:tr h="375601">
                <a:tc>
                  <a:txBody>
                    <a:bodyPr/>
                    <a:lstStyle/>
                    <a:p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Cleaner 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£12,489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£20,258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kern="1200">
                          <a:solidFill>
                            <a:schemeClr val="bg1"/>
                          </a:solidFill>
                        </a:rPr>
                        <a:t>-7.4%</a:t>
                      </a:r>
                      <a:endParaRPr lang="en-GB" sz="2000" b="1" kern="1200">
                        <a:solidFill>
                          <a:schemeClr val="bg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65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977119"/>
                  </a:ext>
                </a:extLst>
              </a:tr>
              <a:tr h="375601">
                <a:tc>
                  <a:txBody>
                    <a:bodyPr/>
                    <a:lstStyle/>
                    <a:p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Customer Services Officer 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£14,733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£20,812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kern="1200">
                          <a:solidFill>
                            <a:schemeClr val="bg1"/>
                          </a:solidFill>
                        </a:rPr>
                        <a:t>-14.3%</a:t>
                      </a:r>
                      <a:endParaRPr lang="en-GB" sz="2000" b="1" kern="1200">
                        <a:solidFill>
                          <a:schemeClr val="bg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65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508229"/>
                  </a:ext>
                </a:extLst>
              </a:tr>
              <a:tr h="375601">
                <a:tc>
                  <a:txBody>
                    <a:bodyPr/>
                    <a:lstStyle/>
                    <a:p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Refuse And Recycling Collector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£15,444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£21,189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kern="1200">
                          <a:solidFill>
                            <a:schemeClr val="bg1"/>
                          </a:solidFill>
                        </a:rPr>
                        <a:t>-19.5%</a:t>
                      </a:r>
                      <a:endParaRPr lang="en-GB" sz="2000" b="1" kern="1200">
                        <a:solidFill>
                          <a:schemeClr val="bg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65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302822"/>
                  </a:ext>
                </a:extLst>
              </a:tr>
              <a:tr h="375601">
                <a:tc>
                  <a:txBody>
                    <a:bodyPr/>
                    <a:lstStyle/>
                    <a:p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Library Assistant 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£16,440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£21,968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kern="1200">
                          <a:solidFill>
                            <a:schemeClr val="bg1"/>
                          </a:solidFill>
                        </a:rPr>
                        <a:t>-23.7%</a:t>
                      </a:r>
                      <a:endParaRPr lang="en-GB" sz="2000" b="1" kern="1200">
                        <a:solidFill>
                          <a:schemeClr val="bg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65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797613"/>
                  </a:ext>
                </a:extLst>
              </a:tr>
              <a:tr h="375601">
                <a:tc>
                  <a:txBody>
                    <a:bodyPr/>
                    <a:lstStyle/>
                    <a:p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Teaching Assistant (Level 2)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£16,830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£21,968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kern="1200">
                          <a:solidFill>
                            <a:schemeClr val="bg1"/>
                          </a:solidFill>
                        </a:rPr>
                        <a:t>-23.7%</a:t>
                      </a:r>
                      <a:endParaRPr lang="en-GB" sz="2000" b="1" kern="1200">
                        <a:solidFill>
                          <a:schemeClr val="bg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65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387416"/>
                  </a:ext>
                </a:extLst>
              </a:tr>
              <a:tr h="375601">
                <a:tc>
                  <a:txBody>
                    <a:bodyPr/>
                    <a:lstStyle/>
                    <a:p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Librarian 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£26,276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£32,020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kern="1200" dirty="0">
                          <a:solidFill>
                            <a:schemeClr val="bg1"/>
                          </a:solidFill>
                        </a:rPr>
                        <a:t>-30.4%</a:t>
                      </a:r>
                      <a:endParaRPr lang="en-GB" sz="2000" b="1" kern="1200" dirty="0">
                        <a:solidFill>
                          <a:schemeClr val="bg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65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87607"/>
                  </a:ext>
                </a:extLst>
              </a:tr>
              <a:tr h="375601">
                <a:tc>
                  <a:txBody>
                    <a:bodyPr/>
                    <a:lstStyle/>
                    <a:p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Environmental Health Officer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£28,636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£34,723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kern="1200">
                          <a:solidFill>
                            <a:schemeClr val="bg1"/>
                          </a:solidFill>
                        </a:rPr>
                        <a:t>-30.8%</a:t>
                      </a:r>
                      <a:endParaRPr lang="en-GB" sz="2000" b="1" kern="1200">
                        <a:solidFill>
                          <a:schemeClr val="bg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65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124567"/>
                  </a:ext>
                </a:extLst>
              </a:tr>
              <a:tr h="375601">
                <a:tc>
                  <a:txBody>
                    <a:bodyPr/>
                    <a:lstStyle/>
                    <a:p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Access to Housing Officer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£31,754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£38,296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kern="1200">
                          <a:solidFill>
                            <a:schemeClr val="bg1"/>
                          </a:solidFill>
                        </a:rPr>
                        <a:t>-31.1%</a:t>
                      </a:r>
                      <a:endParaRPr lang="en-GB" sz="2000" b="1" kern="1200">
                        <a:solidFill>
                          <a:schemeClr val="bg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65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538917"/>
                  </a:ext>
                </a:extLst>
              </a:tr>
              <a:tr h="375601">
                <a:tc>
                  <a:txBody>
                    <a:bodyPr/>
                    <a:lstStyle/>
                    <a:p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Social Worker 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£30,011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£36,298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kern="1200">
                          <a:solidFill>
                            <a:schemeClr val="bg1"/>
                          </a:solidFill>
                        </a:rPr>
                        <a:t>-30.9%</a:t>
                      </a:r>
                      <a:endParaRPr lang="en-GB" sz="2000" b="1" kern="1200">
                        <a:solidFill>
                          <a:schemeClr val="bg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65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945575"/>
                  </a:ext>
                </a:extLst>
              </a:tr>
              <a:tr h="375601">
                <a:tc>
                  <a:txBody>
                    <a:bodyPr/>
                    <a:lstStyle/>
                    <a:p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Children’s Residential Manager 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£38,961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tx1"/>
                          </a:solidFill>
                        </a:rPr>
                        <a:t>£46,549</a:t>
                      </a:r>
                      <a:endParaRPr lang="en-GB" sz="2000" kern="1200">
                        <a:solidFill>
                          <a:schemeClr val="tx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kern="1200" dirty="0">
                          <a:solidFill>
                            <a:schemeClr val="bg1"/>
                          </a:solidFill>
                        </a:rPr>
                        <a:t>-31.8%</a:t>
                      </a:r>
                      <a:endParaRPr lang="en-GB" sz="2000" b="1" kern="1200" dirty="0">
                        <a:solidFill>
                          <a:schemeClr val="bg1"/>
                        </a:solidFill>
                        <a:latin typeface="Helvetica Now Text" panose="020B050403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65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38995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3D4EC6A-7118-6E20-F071-27E9E8461260}"/>
              </a:ext>
            </a:extLst>
          </p:cNvPr>
          <p:cNvSpPr txBox="1"/>
          <p:nvPr/>
        </p:nvSpPr>
        <p:spPr>
          <a:xfrm>
            <a:off x="1068506" y="6384472"/>
            <a:ext cx="100409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i="1" dirty="0"/>
              <a:t>*When measured against RPI/the cost of living </a:t>
            </a:r>
          </a:p>
        </p:txBody>
      </p:sp>
    </p:spTree>
    <p:extLst>
      <p:ext uri="{BB962C8B-B14F-4D97-AF65-F5344CB8AC3E}">
        <p14:creationId xmlns:p14="http://schemas.microsoft.com/office/powerpoint/2010/main" val="1449392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A purple background with black text&#10;&#10;Description automatically generated">
            <a:extLst>
              <a:ext uri="{FF2B5EF4-FFF2-40B4-BE49-F238E27FC236}">
                <a16:creationId xmlns:a16="http://schemas.microsoft.com/office/drawing/2014/main" id="{B3175368-B065-19BD-B383-90EF59652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322" y="334465"/>
            <a:ext cx="3735678" cy="1325563"/>
          </a:xfrm>
          <a:prstGeom prst="rect">
            <a:avLst/>
          </a:prstGeom>
        </p:spPr>
      </p:pic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AF84F46B-F05A-E361-A593-B547332F76F6}"/>
              </a:ext>
            </a:extLst>
          </p:cNvPr>
          <p:cNvSpPr txBox="1">
            <a:spLocks/>
          </p:cNvSpPr>
          <p:nvPr/>
        </p:nvSpPr>
        <p:spPr>
          <a:xfrm>
            <a:off x="734786" y="1028702"/>
            <a:ext cx="10446095" cy="58132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GB" sz="3800" b="1" dirty="0">
                <a:solidFill>
                  <a:srgbClr val="7030A0"/>
                </a:solidFill>
                <a:latin typeface="Helvetica Now Text" panose="020B0504030202020204" pitchFamily="34" charset="0"/>
                <a:cs typeface="Arial" pitchFamily="34" charset="0"/>
              </a:rPr>
              <a:t>A £15 Per Hour Minimum Rate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Many organisations are calling for a £15 minimum wage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There are currently 16 NJC pay points that fall below £15 an hour</a:t>
            </a:r>
          </a:p>
          <a:p>
            <a:r>
              <a:rPr lang="en-GB" sz="2800" dirty="0">
                <a:latin typeface="Helvetica Now Text"/>
                <a:cs typeface="Arial"/>
              </a:rPr>
              <a:t>Our claim asks for a clear plan to reach £15 an hour by 2026 - at the latest </a:t>
            </a:r>
            <a:endParaRPr lang="en-GB" sz="2800" dirty="0">
              <a:latin typeface="Helvetica Now Text" panose="020B0504030202020204" pitchFamily="34" charset="0"/>
              <a:cs typeface="Arial" pitchFamily="34" charset="0"/>
            </a:endParaRP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This could be achieved by three annual increases of 10% </a:t>
            </a:r>
          </a:p>
          <a:p>
            <a:r>
              <a:rPr lang="en-GB" sz="2800" dirty="0">
                <a:latin typeface="Helvetica Now Text"/>
                <a:cs typeface="Arial"/>
              </a:rPr>
              <a:t>This would undo the damage done to low paid members by the cost of living crisis</a:t>
            </a:r>
          </a:p>
          <a:p>
            <a:endParaRPr lang="en-GB" sz="2800" dirty="0">
              <a:latin typeface="Helvetica Now Text" panose="020B050403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449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A purple background with black text&#10;&#10;Description automatically generated">
            <a:extLst>
              <a:ext uri="{FF2B5EF4-FFF2-40B4-BE49-F238E27FC236}">
                <a16:creationId xmlns:a16="http://schemas.microsoft.com/office/drawing/2014/main" id="{B3175368-B065-19BD-B383-90EF59652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322" y="334465"/>
            <a:ext cx="3735678" cy="1325563"/>
          </a:xfrm>
          <a:prstGeom prst="rect">
            <a:avLst/>
          </a:prstGeom>
        </p:spPr>
      </p:pic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E502BF65-0B4D-E9AB-C537-2A247062B505}"/>
              </a:ext>
            </a:extLst>
          </p:cNvPr>
          <p:cNvSpPr txBox="1">
            <a:spLocks/>
          </p:cNvSpPr>
          <p:nvPr/>
        </p:nvSpPr>
        <p:spPr>
          <a:xfrm>
            <a:off x="872952" y="1028702"/>
            <a:ext cx="10446095" cy="58132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GB" sz="3800" b="1" dirty="0">
                <a:solidFill>
                  <a:srgbClr val="7030A0"/>
                </a:solidFill>
                <a:latin typeface="Helvetica Now Text" panose="020B0504030202020204" pitchFamily="34" charset="0"/>
                <a:cs typeface="Arial" pitchFamily="34" charset="0"/>
              </a:rPr>
              <a:t>Our claim is affordable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The cost of meeting our NJC pay claim is </a:t>
            </a:r>
            <a:r>
              <a:rPr lang="en-GB" sz="2800" b="1" dirty="0">
                <a:latin typeface="Helvetica Now Text" panose="020B0504030202020204" pitchFamily="34" charset="0"/>
                <a:cs typeface="Arial" pitchFamily="34" charset="0"/>
              </a:rPr>
              <a:t>£2.17bn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The net cost would be </a:t>
            </a:r>
            <a:r>
              <a:rPr lang="en-GB" sz="2800" b="1" dirty="0">
                <a:latin typeface="Helvetica Now Text" panose="020B0504030202020204" pitchFamily="34" charset="0"/>
                <a:cs typeface="Arial" pitchFamily="34" charset="0"/>
              </a:rPr>
              <a:t>£1.23bn </a:t>
            </a:r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- after deductions for money the government would get back in taxes etc</a:t>
            </a:r>
          </a:p>
          <a:p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The government already wasted </a:t>
            </a:r>
            <a:r>
              <a:rPr lang="en-GB" sz="2800" b="1" dirty="0">
                <a:latin typeface="Helvetica Now Text" panose="020B0504030202020204" pitchFamily="34" charset="0"/>
                <a:cs typeface="Arial" pitchFamily="34" charset="0"/>
              </a:rPr>
              <a:t>£3.4bn </a:t>
            </a:r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– our claim would cost less than half that:</a:t>
            </a:r>
          </a:p>
          <a:p>
            <a:endParaRPr lang="en-GB" sz="2800" dirty="0">
              <a:latin typeface="Helvetica Now Text" panose="020B050403020202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2800" dirty="0">
                <a:latin typeface="Helvetica Now Text" panose="020B0504030202020204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en-GB" sz="2800" dirty="0">
              <a:latin typeface="Helvetica Now Text" panose="020B0504030202020204" pitchFamily="34" charset="0"/>
              <a:cs typeface="Arial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D68CB6A-2DBE-97D3-0028-8B38019DF1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728771"/>
              </p:ext>
            </p:extLst>
          </p:nvPr>
        </p:nvGraphicFramePr>
        <p:xfrm>
          <a:off x="1202492" y="4116742"/>
          <a:ext cx="9787014" cy="240679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1958">
                  <a:extLst>
                    <a:ext uri="{9D8B030D-6E8A-4147-A177-3AD203B41FA5}">
                      <a16:colId xmlns:a16="http://schemas.microsoft.com/office/drawing/2014/main" val="3271349969"/>
                    </a:ext>
                  </a:extLst>
                </a:gridCol>
                <a:gridCol w="4105056">
                  <a:extLst>
                    <a:ext uri="{9D8B030D-6E8A-4147-A177-3AD203B41FA5}">
                      <a16:colId xmlns:a16="http://schemas.microsoft.com/office/drawing/2014/main" val="2286942220"/>
                    </a:ext>
                  </a:extLst>
                </a:gridCol>
              </a:tblGrid>
              <a:tr h="470833">
                <a:tc>
                  <a:txBody>
                    <a:bodyPr/>
                    <a:lstStyle/>
                    <a:p>
                      <a:pPr algn="ctr"/>
                      <a:r>
                        <a:rPr lang="en-GB" sz="2400" kern="1200" dirty="0">
                          <a:solidFill>
                            <a:schemeClr val="bg1"/>
                          </a:solidFill>
                          <a:latin typeface="Helvetica Now Text" panose="020B0504030202020204" pitchFamily="34" charset="0"/>
                          <a:ea typeface="+mn-ea"/>
                          <a:cs typeface="Arial" pitchFamily="34" charset="0"/>
                        </a:rPr>
                        <a:t>Government Spending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>
                          <a:solidFill>
                            <a:schemeClr val="bg1"/>
                          </a:solidFill>
                          <a:latin typeface="Helvetica Now Text" panose="020B0504030202020204" pitchFamily="34" charset="0"/>
                          <a:ea typeface="+mn-ea"/>
                          <a:cs typeface="Arial" pitchFamily="34" charset="0"/>
                        </a:rPr>
                        <a:t>Money Wasted</a:t>
                      </a:r>
                    </a:p>
                  </a:txBody>
                  <a:tcPr marL="68580" marR="68580" marT="0" marB="0" anchor="ctr">
                    <a:solidFill>
                      <a:srgbClr val="FF65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134254"/>
                  </a:ext>
                </a:extLst>
              </a:tr>
              <a:tr h="387192">
                <a:tc>
                  <a:txBody>
                    <a:bodyPr/>
                    <a:lstStyle/>
                    <a:p>
                      <a:r>
                        <a:rPr lang="en-GB" sz="2400" kern="1200">
                          <a:solidFill>
                            <a:schemeClr val="tx1"/>
                          </a:solidFill>
                          <a:latin typeface="Helvetica Now Text" panose="020B0504030202020204" pitchFamily="34" charset="0"/>
                          <a:ea typeface="+mn-ea"/>
                          <a:cs typeface="Arial" pitchFamily="34" charset="0"/>
                        </a:rPr>
                        <a:t>Wasted on unlawful Rwanda Deal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bg1"/>
                          </a:solidFill>
                          <a:latin typeface="Helvetica Now Text" panose="020B0504030202020204" pitchFamily="34" charset="0"/>
                          <a:ea typeface="+mn-ea"/>
                          <a:cs typeface="Arial" pitchFamily="34" charset="0"/>
                        </a:rPr>
                        <a:t>£140,000,000</a:t>
                      </a:r>
                    </a:p>
                  </a:txBody>
                  <a:tcPr marL="68580" marR="68580" marT="0" marB="0" anchor="ctr">
                    <a:solidFill>
                      <a:srgbClr val="FF65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977119"/>
                  </a:ext>
                </a:extLst>
              </a:tr>
              <a:tr h="387192">
                <a:tc>
                  <a:txBody>
                    <a:bodyPr/>
                    <a:lstStyle/>
                    <a:p>
                      <a:r>
                        <a:rPr lang="en-GB" sz="2400" kern="1200">
                          <a:solidFill>
                            <a:schemeClr val="tx1"/>
                          </a:solidFill>
                          <a:latin typeface="Helvetica Now Text" panose="020B0504030202020204" pitchFamily="34" charset="0"/>
                          <a:ea typeface="+mn-ea"/>
                          <a:cs typeface="Arial" pitchFamily="34" charset="0"/>
                        </a:rPr>
                        <a:t>Spent on cancelled HS2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>
                          <a:solidFill>
                            <a:schemeClr val="bg1"/>
                          </a:solidFill>
                          <a:latin typeface="Helvetica Now Text" panose="020B0504030202020204" pitchFamily="34" charset="0"/>
                          <a:ea typeface="+mn-ea"/>
                          <a:cs typeface="Arial" pitchFamily="34" charset="0"/>
                        </a:rPr>
                        <a:t>£2,300,000,000</a:t>
                      </a:r>
                    </a:p>
                  </a:txBody>
                  <a:tcPr marL="68580" marR="68580" marT="0" marB="0" anchor="ctr">
                    <a:solidFill>
                      <a:srgbClr val="FF65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508229"/>
                  </a:ext>
                </a:extLst>
              </a:tr>
              <a:tr h="387192">
                <a:tc>
                  <a:txBody>
                    <a:bodyPr/>
                    <a:lstStyle/>
                    <a:p>
                      <a:r>
                        <a:rPr lang="en-GB" sz="2400" kern="1200">
                          <a:solidFill>
                            <a:schemeClr val="tx1"/>
                          </a:solidFill>
                          <a:latin typeface="Helvetica Now Text" panose="020B0504030202020204" pitchFamily="34" charset="0"/>
                          <a:ea typeface="+mn-ea"/>
                          <a:cs typeface="Arial" pitchFamily="34" charset="0"/>
                        </a:rPr>
                        <a:t>New helicopter for Rishi Sunak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>
                          <a:solidFill>
                            <a:schemeClr val="bg1"/>
                          </a:solidFill>
                          <a:latin typeface="Helvetica Now Text" panose="020B0504030202020204" pitchFamily="34" charset="0"/>
                          <a:ea typeface="+mn-ea"/>
                          <a:cs typeface="Arial" pitchFamily="34" charset="0"/>
                        </a:rPr>
                        <a:t>£50,000,000</a:t>
                      </a:r>
                    </a:p>
                  </a:txBody>
                  <a:tcPr marL="68580" marR="68580" marT="0" marB="0" anchor="ctr">
                    <a:solidFill>
                      <a:srgbClr val="FF65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302822"/>
                  </a:ext>
                </a:extLst>
              </a:tr>
              <a:tr h="387192">
                <a:tc>
                  <a:txBody>
                    <a:bodyPr/>
                    <a:lstStyle/>
                    <a:p>
                      <a:r>
                        <a:rPr lang="en-GB" sz="2400" kern="1200">
                          <a:solidFill>
                            <a:schemeClr val="tx1"/>
                          </a:solidFill>
                          <a:latin typeface="Helvetica Now Text" panose="020B0504030202020204" pitchFamily="34" charset="0"/>
                          <a:ea typeface="+mn-ea"/>
                          <a:cs typeface="Arial" pitchFamily="34" charset="0"/>
                        </a:rPr>
                        <a:t>Annual Government consultancy fees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>
                          <a:solidFill>
                            <a:schemeClr val="bg1"/>
                          </a:solidFill>
                          <a:latin typeface="Helvetica Now Text" panose="020B0504030202020204" pitchFamily="34" charset="0"/>
                          <a:ea typeface="+mn-ea"/>
                          <a:cs typeface="Arial" pitchFamily="34" charset="0"/>
                        </a:rPr>
                        <a:t>£911,000,000</a:t>
                      </a:r>
                    </a:p>
                  </a:txBody>
                  <a:tcPr marL="68580" marR="68580" marT="0" marB="0" anchor="ctr">
                    <a:solidFill>
                      <a:srgbClr val="FF65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797613"/>
                  </a:ext>
                </a:extLst>
              </a:tr>
              <a:tr h="387192">
                <a:tc>
                  <a:txBody>
                    <a:bodyPr/>
                    <a:lstStyle/>
                    <a:p>
                      <a:pPr algn="r"/>
                      <a:r>
                        <a:rPr lang="en-GB" sz="2400" b="1" kern="1200">
                          <a:solidFill>
                            <a:schemeClr val="tx1"/>
                          </a:solidFill>
                          <a:latin typeface="Helvetica Now Text" panose="020B0504030202020204" pitchFamily="34" charset="0"/>
                          <a:ea typeface="+mn-ea"/>
                          <a:cs typeface="Arial" pitchFamily="34" charset="0"/>
                        </a:rPr>
                        <a:t>TOTAL WASTED: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200" dirty="0">
                          <a:solidFill>
                            <a:schemeClr val="bg1"/>
                          </a:solidFill>
                          <a:latin typeface="Helvetica Now Text" panose="020B0504030202020204" pitchFamily="34" charset="0"/>
                          <a:ea typeface="+mn-ea"/>
                          <a:cs typeface="Arial" pitchFamily="34" charset="0"/>
                        </a:rPr>
                        <a:t>£3,401,000,000 (£3.4bn)</a:t>
                      </a:r>
                    </a:p>
                  </a:txBody>
                  <a:tcPr marL="68580" marR="68580" marT="0" marB="0" anchor="ctr">
                    <a:solidFill>
                      <a:srgbClr val="FF65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387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220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Word Document" ma:contentTypeID="0x01010013CA5AA8D5FC594990C0F198995BA0330200AFB8AB005B2A994783EF87D3B69D8FF9" ma:contentTypeVersion="33" ma:contentTypeDescription="Create a new Word Document" ma:contentTypeScope="" ma:versionID="fc194c543224ef5df0249963b07cc938">
  <xsd:schema xmlns:xsd="http://www.w3.org/2001/XMLSchema" xmlns:xs="http://www.w3.org/2001/XMLSchema" xmlns:p="http://schemas.microsoft.com/office/2006/metadata/properties" xmlns:ns2="65733568-9b23-4825-86e4-dd31c0361b38" xmlns:ns3="235f222e-c610-49ad-bb20-02efe7429387" targetNamespace="http://schemas.microsoft.com/office/2006/metadata/properties" ma:root="true" ma:fieldsID="5171532fa7c1ac7c8c48f1abc138d24f" ns2:_="" ns3:_="">
    <xsd:import namespace="65733568-9b23-4825-86e4-dd31c0361b38"/>
    <xsd:import namespace="235f222e-c610-49ad-bb20-02efe7429387"/>
    <xsd:element name="properties">
      <xsd:complexType>
        <xsd:sequence>
          <xsd:element name="documentManagement">
            <xsd:complexType>
              <xsd:all>
                <xsd:element ref="ns2:NJC_x0020_group" minOccurs="0"/>
                <xsd:element ref="ns3:Std_x0020_Doc_x0020_Type" minOccurs="0"/>
                <xsd:element ref="ns2:Terms_x0020_and_x0020_Conditions" minOccurs="0"/>
                <xsd:element ref="ns2:Meeting_x0020_date" minOccurs="0"/>
                <xsd:element ref="ns3:Local_x0020_Government_x0020_Categories" minOccurs="0"/>
                <xsd:element ref="ns2:Approved_x0020_Version" minOccurs="0"/>
                <xsd:element ref="ns3:Approver" minOccurs="0"/>
                <xsd:element ref="ns2:Date_x0020_Approved" minOccurs="0"/>
                <xsd:element ref="ns2:Date_x0020_Submitted" minOccurs="0"/>
                <xsd:element ref="ns3:Submitter" minOccurs="0"/>
                <xsd:element ref="ns2:UNISON_x0020_Source_x0020_URL" minOccurs="0"/>
                <xsd:element ref="ns2:UNISON_x0020_Target_x0020_URL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Yea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733568-9b23-4825-86e4-dd31c0361b38" elementFormDefault="qualified">
    <xsd:import namespace="http://schemas.microsoft.com/office/2006/documentManagement/types"/>
    <xsd:import namespace="http://schemas.microsoft.com/office/infopath/2007/PartnerControls"/>
    <xsd:element name="NJC_x0020_group" ma:index="3" nillable="true" ma:displayName="NJC Group" ma:list="{2ef47495-7497-4fc9-8b5c-4a67734ee4c7}" ma:internalName="NJC_x0020_group" ma:readOnly="false" ma:showField="Title">
      <xsd:simpleType>
        <xsd:restriction base="dms:Lookup"/>
      </xsd:simpleType>
    </xsd:element>
    <xsd:element name="Terms_x0020_and_x0020_Conditions" ma:index="5" nillable="true" ma:displayName="Terms and Conditions" ma:list="{afaa4e5f-b3ac-4723-a4c1-ab6cffb5190f}" ma:internalName="Terms_x0020_and_x0020_Conditions" ma:readOnly="false" ma:showField="Title">
      <xsd:simpleType>
        <xsd:restriction base="dms:Lookup"/>
      </xsd:simpleType>
    </xsd:element>
    <xsd:element name="Meeting_x0020_date" ma:index="6" nillable="true" ma:displayName="Meeting date" ma:default="[today]" ma:format="DateOnly" ma:internalName="Meeting_x0020_date" ma:readOnly="false">
      <xsd:simpleType>
        <xsd:restriction base="dms:DateTime"/>
      </xsd:simpleType>
    </xsd:element>
    <xsd:element name="Approved_x0020_Version" ma:index="8" nillable="true" ma:displayName="Approved Version" ma:hidden="true" ma:internalName="Approved_x0020_Version" ma:readOnly="false">
      <xsd:simpleType>
        <xsd:restriction base="dms:Note"/>
      </xsd:simpleType>
    </xsd:element>
    <xsd:element name="Date_x0020_Approved" ma:index="10" nillable="true" ma:displayName="Date Approved" ma:hidden="true" ma:internalName="Date_x0020_Approved" ma:readOnly="false">
      <xsd:simpleType>
        <xsd:restriction base="dms:Text"/>
      </xsd:simpleType>
    </xsd:element>
    <xsd:element name="Date_x0020_Submitted" ma:index="11" nillable="true" ma:displayName="Date Submitted" ma:hidden="true" ma:internalName="Date_x0020_Submitted" ma:readOnly="false">
      <xsd:simpleType>
        <xsd:restriction base="dms:Text"/>
      </xsd:simpleType>
    </xsd:element>
    <xsd:element name="UNISON_x0020_Source_x0020_URL" ma:index="13" nillable="true" ma:displayName="UNISON Source URL" ma:format="Hyperlink" ma:hidden="true" ma:internalName="UNISON_x0020_Source_x0020_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UNISON_x0020_Target_x0020_URL" ma:index="14" nillable="true" ma:displayName="UNISON Target URL" ma:format="Hyperlink" ma:hidden="true" ma:internalName="UNISON_x0020_Target_x0020_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2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7294def4-c490-4490-8e4b-2cefe6f84c4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2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0" nillable="true" ma:displayName="MediaServiceEventHashCode" ma:hidden="true" ma:internalName="MediaServiceEventHashCode" ma:readOnly="true">
      <xsd:simpleType>
        <xsd:restriction base="dms:Text"/>
      </xsd:simpleType>
    </xsd:element>
    <xsd:element name="Year" ma:index="33" nillable="true" ma:displayName="Year" ma:format="Dropdown" ma:internalName="Year">
      <xsd:simpleType>
        <xsd:restriction base="dms:Choice">
          <xsd:enumeration value="2023"/>
          <xsd:enumeration value="2022"/>
          <xsd:enumeration value="2021"/>
          <xsd:enumeration value="2020"/>
          <xsd:enumeration value="2019"/>
          <xsd:enumeration value="2018"/>
          <xsd:enumeration value="2017"/>
          <xsd:enumeration value="2016"/>
          <xsd:enumeration value="2015 or older"/>
          <xsd:enumeration value="2024"/>
        </xsd:restriction>
      </xsd:simpleType>
    </xsd:element>
    <xsd:element name="MediaServiceObjectDetectorVersions" ma:index="3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5f222e-c610-49ad-bb20-02efe7429387" elementFormDefault="qualified">
    <xsd:import namespace="http://schemas.microsoft.com/office/2006/documentManagement/types"/>
    <xsd:import namespace="http://schemas.microsoft.com/office/infopath/2007/PartnerControls"/>
    <xsd:element name="Std_x0020_Doc_x0020_Type" ma:index="4" nillable="true" ma:displayName="Std Doc Type" ma:list="{2d107b75-91b6-4e92-9d1a-a1b8a3ea9346}" ma:internalName="Std_x0020_Doc_x0020_Type" ma:readOnly="false" ma:showField="Title" ma:web="235f222e-c610-49ad-bb20-02efe7429387">
      <xsd:simpleType>
        <xsd:restriction base="dms:Lookup"/>
      </xsd:simpleType>
    </xsd:element>
    <xsd:element name="Local_x0020_Government_x0020_Categories" ma:index="7" nillable="true" ma:displayName="Local Government Categories" ma:list="{d97bc036-e8d8-438b-a31f-b9c6baabf010}" ma:internalName="Local_x0020_Government_x0020_Categories" ma:readOnly="false" ma:showField="Title" ma:web="235f222e-c610-49ad-bb20-02efe7429387">
      <xsd:simpleType>
        <xsd:restriction base="dms:Lookup"/>
      </xsd:simpleType>
    </xsd:element>
    <xsd:element name="Approver" ma:index="9" nillable="true" ma:displayName="Approver" ma:hidden="true" ma:internalName="Approver" ma:readOnly="false">
      <xsd:simpleType>
        <xsd:restriction base="dms:Text"/>
      </xsd:simpleType>
    </xsd:element>
    <xsd:element name="Submitter" ma:index="12" nillable="true" ma:displayName="Submitter" ma:hidden="true" ma:internalName="Submitter" ma:readOnly="false">
      <xsd:simpleType>
        <xsd:restriction base="dms:Text"/>
      </xsd:simpleType>
    </xsd:element>
    <xsd:element name="TaxCatchAll" ma:index="26" nillable="true" ma:displayName="Taxonomy Catch All Column" ma:hidden="true" ma:list="{4699c7af-7624-45f4-ba31-72935f0bb52a}" ma:internalName="TaxCatchAll" ma:showField="CatchAllData" ma:web="235f222e-c610-49ad-bb20-02efe74293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3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/>
</file>

<file path=customXml/item3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011F56B8-733C-484F-B7E3-C514156678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733568-9b23-4825-86e4-dd31c0361b38"/>
    <ds:schemaRef ds:uri="235f222e-c610-49ad-bb20-02efe74293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8A69A5-1C83-4889-AF47-E7A16DD21C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398204-A1BA-4C71-827E-65334988D8C8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1164</Words>
  <Application>Microsoft Office PowerPoint</Application>
  <PresentationFormat>Widescreen</PresentationFormat>
  <Paragraphs>186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Helvetica Now Text</vt:lpstr>
      <vt:lpstr>Office Theme</vt:lpstr>
      <vt:lpstr>2024 NJC Pay Campaign For council and school workers In England, Wales and Northern Ireland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Cresswell, Rachael</dc:creator>
  <cp:lastModifiedBy>Tony Barnsley UNISON</cp:lastModifiedBy>
  <cp:revision>18</cp:revision>
  <dcterms:created xsi:type="dcterms:W3CDTF">2024-03-11T11:20:29Z</dcterms:created>
  <dcterms:modified xsi:type="dcterms:W3CDTF">2024-04-15T13:19:50Z</dcterms:modified>
</cp:coreProperties>
</file>