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70" r:id="rId5"/>
    <p:sldId id="257" r:id="rId6"/>
    <p:sldId id="258" r:id="rId7"/>
    <p:sldId id="259" r:id="rId8"/>
    <p:sldId id="267" r:id="rId9"/>
    <p:sldId id="262" r:id="rId10"/>
    <p:sldId id="263" r:id="rId11"/>
    <p:sldId id="268" r:id="rId12"/>
    <p:sldId id="260" r:id="rId13"/>
    <p:sldId id="265" r:id="rId14"/>
    <p:sldId id="269" r:id="rId15"/>
    <p:sldId id="266"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84" autoAdjust="0"/>
  </p:normalViewPr>
  <p:slideViewPr>
    <p:cSldViewPr>
      <p:cViewPr varScale="1">
        <p:scale>
          <a:sx n="52" d="100"/>
          <a:sy n="52" d="100"/>
        </p:scale>
        <p:origin x="1056" y="5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624" y="316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1" dirty="0"/>
              <a:t>Forecast</a:t>
            </a:r>
            <a:r>
              <a:rPr lang="en-GB" b="1" baseline="0" dirty="0"/>
              <a:t> cumulative increase in cost of living</a:t>
            </a:r>
            <a:endParaRPr lang="en-GB" b="1" dirty="0"/>
          </a:p>
        </c:rich>
      </c:tx>
      <c:overlay val="0"/>
      <c:spPr>
        <a:noFill/>
        <a:ln>
          <a:noFill/>
        </a:ln>
        <a:effectLst/>
      </c:spPr>
    </c:title>
    <c:autoTitleDeleted val="0"/>
    <c:plotArea>
      <c:layout/>
      <c:barChart>
        <c:barDir val="col"/>
        <c:grouping val="clustered"/>
        <c:varyColors val="0"/>
        <c:ser>
          <c:idx val="0"/>
          <c:order val="0"/>
          <c:tx>
            <c:strRef>
              <c:f>'[LG inflation calcs.xlsx]Sheet1'!$B$1</c:f>
              <c:strCache>
                <c:ptCount val="1"/>
                <c:pt idx="0">
                  <c:v>HM Treasury</c:v>
                </c:pt>
              </c:strCache>
            </c:strRef>
          </c:tx>
          <c:spPr>
            <a:solidFill>
              <a:schemeClr val="accent4">
                <a:lumMod val="75000"/>
              </a:schemeClr>
            </a:solidFill>
            <a:ln>
              <a:noFill/>
            </a:ln>
            <a:effectLst/>
          </c:spPr>
          <c:invertIfNegative val="0"/>
          <c:dLbls>
            <c:dLbl>
              <c:idx val="2"/>
              <c:layout>
                <c:manualLayout>
                  <c:x val="0"/>
                  <c:y val="8.298755186721998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1E1-47B9-A55F-410B5254552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'[LG inflation calcs.xlsx]Sheet1'!$A$2:$A$6</c:f>
              <c:numCache>
                <c:formatCode>General</c:formatCode>
                <c:ptCount val="5"/>
                <c:pt idx="0">
                  <c:v>2019</c:v>
                </c:pt>
                <c:pt idx="1">
                  <c:v>2020</c:v>
                </c:pt>
                <c:pt idx="2">
                  <c:v>2021</c:v>
                </c:pt>
                <c:pt idx="3">
                  <c:v>2022</c:v>
                </c:pt>
                <c:pt idx="4">
                  <c:v>2023</c:v>
                </c:pt>
              </c:numCache>
            </c:numRef>
          </c:cat>
          <c:val>
            <c:numRef>
              <c:f>'[LG inflation calcs.xlsx]Sheet1'!$B$2:$B$6</c:f>
              <c:numCache>
                <c:formatCode>0.0</c:formatCode>
                <c:ptCount val="5"/>
                <c:pt idx="0">
                  <c:v>2.5999999999999943</c:v>
                </c:pt>
                <c:pt idx="1">
                  <c:v>5.3702000000000112</c:v>
                </c:pt>
                <c:pt idx="2">
                  <c:v>8.5313060000000149</c:v>
                </c:pt>
                <c:pt idx="3">
                  <c:v>11.895776486000004</c:v>
                </c:pt>
                <c:pt idx="4">
                  <c:v>15.252649780580002</c:v>
                </c:pt>
              </c:numCache>
            </c:numRef>
          </c:val>
          <c:extLst>
            <c:ext xmlns:c16="http://schemas.microsoft.com/office/drawing/2014/chart" uri="{C3380CC4-5D6E-409C-BE32-E72D297353CC}">
              <c16:uniqueId val="{00000000-41E1-47B9-A55F-410B5254552E}"/>
            </c:ext>
          </c:extLst>
        </c:ser>
        <c:ser>
          <c:idx val="1"/>
          <c:order val="1"/>
          <c:tx>
            <c:strRef>
              <c:f>'[LG inflation calcs.xlsx]Sheet1'!$C$1</c:f>
              <c:strCache>
                <c:ptCount val="1"/>
                <c:pt idx="0">
                  <c:v>OBR</c:v>
                </c:pt>
              </c:strCache>
            </c:strRef>
          </c:tx>
          <c:spPr>
            <a:solidFill>
              <a:srgbClr val="FF6A13"/>
            </a:solidFill>
            <a:ln>
              <a:noFill/>
            </a:ln>
            <a:effectLst/>
          </c:spPr>
          <c:invertIfNegative val="0"/>
          <c:dLbls>
            <c:dLbl>
              <c:idx val="2"/>
              <c:layout>
                <c:manualLayout>
                  <c:x val="-8.1120006847562615E-17"/>
                  <c:y val="-2.074688796680499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E1-47B9-A55F-410B5254552E}"/>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'[LG inflation calcs.xlsx]Sheet1'!$A$2:$A$6</c:f>
              <c:numCache>
                <c:formatCode>General</c:formatCode>
                <c:ptCount val="5"/>
                <c:pt idx="0">
                  <c:v>2019</c:v>
                </c:pt>
                <c:pt idx="1">
                  <c:v>2020</c:v>
                </c:pt>
                <c:pt idx="2">
                  <c:v>2021</c:v>
                </c:pt>
                <c:pt idx="3">
                  <c:v>2022</c:v>
                </c:pt>
                <c:pt idx="4">
                  <c:v>2023</c:v>
                </c:pt>
              </c:numCache>
            </c:numRef>
          </c:cat>
          <c:val>
            <c:numRef>
              <c:f>'[LG inflation calcs.xlsx]Sheet1'!$C$2:$C$6</c:f>
              <c:numCache>
                <c:formatCode>0.0</c:formatCode>
                <c:ptCount val="5"/>
                <c:pt idx="0">
                  <c:v>2.9000000000000057</c:v>
                </c:pt>
                <c:pt idx="1">
                  <c:v>5.7812000000000134</c:v>
                </c:pt>
                <c:pt idx="2">
                  <c:v>8.9546360000000735</c:v>
                </c:pt>
                <c:pt idx="3">
                  <c:v>12.332229716000016</c:v>
                </c:pt>
                <c:pt idx="4">
                  <c:v>15.81452883719602</c:v>
                </c:pt>
              </c:numCache>
            </c:numRef>
          </c:val>
          <c:extLst>
            <c:ext xmlns:c16="http://schemas.microsoft.com/office/drawing/2014/chart" uri="{C3380CC4-5D6E-409C-BE32-E72D297353CC}">
              <c16:uniqueId val="{00000001-41E1-47B9-A55F-410B5254552E}"/>
            </c:ext>
          </c:extLst>
        </c:ser>
        <c:dLbls>
          <c:showLegendKey val="0"/>
          <c:showVal val="1"/>
          <c:showCatName val="0"/>
          <c:showSerName val="0"/>
          <c:showPercent val="0"/>
          <c:showBubbleSize val="0"/>
        </c:dLbls>
        <c:gapWidth val="219"/>
        <c:overlap val="-27"/>
        <c:axId val="84030208"/>
        <c:axId val="84031744"/>
      </c:barChart>
      <c:catAx>
        <c:axId val="8403020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031744"/>
        <c:crosses val="autoZero"/>
        <c:auto val="1"/>
        <c:lblAlgn val="ctr"/>
        <c:lblOffset val="100"/>
        <c:noMultiLvlLbl val="0"/>
      </c:catAx>
      <c:valAx>
        <c:axId val="84031744"/>
        <c:scaling>
          <c:orientation val="minMax"/>
          <c:max val="18"/>
          <c:min val="0"/>
        </c:scaling>
        <c:delete val="0"/>
        <c:axPos val="l"/>
        <c:majorGridlines>
          <c:spPr>
            <a:ln w="9525" cap="flat" cmpd="sng" algn="ctr">
              <a:solidFill>
                <a:schemeClr val="bg1">
                  <a:lumMod val="6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b="1" dirty="0"/>
                  <a:t>%</a:t>
                </a:r>
                <a:r>
                  <a:rPr lang="en-GB" b="1" baseline="0" dirty="0"/>
                  <a:t> increase</a:t>
                </a:r>
                <a:endParaRPr lang="en-GB" b="1" dirty="0"/>
              </a:p>
            </c:rich>
          </c:tx>
          <c:overlay val="0"/>
          <c:spPr>
            <a:noFill/>
            <a:ln>
              <a:noFill/>
            </a:ln>
            <a:effectLst/>
          </c:spPr>
        </c:title>
        <c:numFmt formatCode="0.0" sourceLinked="1"/>
        <c:majorTickMark val="none"/>
        <c:minorTickMark val="none"/>
        <c:tickLblPos val="nextTo"/>
        <c:spPr>
          <a:noFill/>
          <a:ln>
            <a:solidFill>
              <a:schemeClr val="bg1">
                <a:lumMod val="6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030208"/>
        <c:crosses val="autoZero"/>
        <c:crossBetween val="between"/>
      </c:valAx>
      <c:spPr>
        <a:noFill/>
        <a:ln>
          <a:solidFill>
            <a:schemeClr val="bg1">
              <a:lumMod val="65000"/>
            </a:schemeClr>
          </a:solidFill>
        </a:ln>
        <a:effectLst/>
      </c:spPr>
    </c:plotArea>
    <c:legend>
      <c:legendPos val="b"/>
      <c:layout>
        <c:manualLayout>
          <c:xMode val="edge"/>
          <c:yMode val="edge"/>
          <c:x val="0.40395268622395814"/>
          <c:y val="0.88977456137484934"/>
          <c:w val="0.27542782152230982"/>
          <c:h val="7.3210924556339665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bg1"/>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B0A2EB-48B3-47EE-80B6-DC32BEDE2EED}" type="datetimeFigureOut">
              <a:rPr lang="en-US" smtClean="0"/>
              <a:pPr/>
              <a:t>8/21/2019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A87E4C-7C36-4F2F-9AA1-0D10613457CA}"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This presentation explains the 2020 NJC pay claim and campaign </a:t>
            </a:r>
          </a:p>
        </p:txBody>
      </p:sp>
      <p:sp>
        <p:nvSpPr>
          <p:cNvPr id="4" name="Slide Number Placeholder 3"/>
          <p:cNvSpPr>
            <a:spLocks noGrp="1"/>
          </p:cNvSpPr>
          <p:nvPr>
            <p:ph type="sldNum" sz="quarter" idx="10"/>
          </p:nvPr>
        </p:nvSpPr>
        <p:spPr/>
        <p:txBody>
          <a:bodyPr/>
          <a:lstStyle/>
          <a:p>
            <a:fld id="{96A87E4C-7C36-4F2F-9AA1-0D10613457CA}" type="slidenum">
              <a:rPr lang="en-GB" smtClean="0"/>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We want a local government to: </a:t>
            </a:r>
          </a:p>
          <a:p>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Value and appreciate you </a:t>
            </a:r>
          </a:p>
          <a:p>
            <a:pPr>
              <a:buFont typeface="Arial" pitchFamily="34" charset="0"/>
              <a:buChar char="•"/>
            </a:pPr>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Pay you well for the important job you do</a:t>
            </a:r>
          </a:p>
          <a:p>
            <a:pPr>
              <a:buFont typeface="Arial" pitchFamily="34" charset="0"/>
              <a:buChar char="•"/>
            </a:pPr>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Reward and respect your loyalty </a:t>
            </a:r>
          </a:p>
          <a:p>
            <a:pPr>
              <a:buFont typeface="Arial" pitchFamily="34" charset="0"/>
              <a:buChar char="•"/>
            </a:pPr>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Provide prospects for promotion</a:t>
            </a:r>
          </a:p>
          <a:p>
            <a:pPr>
              <a:buFont typeface="Arial" pitchFamily="34" charset="0"/>
              <a:buChar char="•"/>
            </a:pPr>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And decent pension for retirement</a:t>
            </a:r>
          </a:p>
          <a:p>
            <a:endParaRPr lang="en-GB" dirty="0">
              <a:latin typeface="Arial" pitchFamily="34" charset="0"/>
              <a:cs typeface="Arial" pitchFamily="34" charset="0"/>
            </a:endParaRPr>
          </a:p>
          <a:p>
            <a:r>
              <a:rPr lang="en-GB" dirty="0">
                <a:latin typeface="Arial" pitchFamily="34" charset="0"/>
                <a:cs typeface="Arial" pitchFamily="34" charset="0"/>
              </a:rPr>
              <a:t>We want local services delivered by a well paid, well rewarded and motivated workforce, with career prospects. </a:t>
            </a:r>
          </a:p>
          <a:p>
            <a:endParaRPr lang="en-GB" dirty="0">
              <a:latin typeface="Arial" pitchFamily="34" charset="0"/>
              <a:cs typeface="Arial" pitchFamily="34" charset="0"/>
            </a:endParaRPr>
          </a:p>
          <a:p>
            <a:r>
              <a:rPr lang="en-GB" dirty="0">
                <a:latin typeface="Arial" pitchFamily="34" charset="0"/>
                <a:cs typeface="Arial" pitchFamily="34" charset="0"/>
              </a:rPr>
              <a:t>Our members tell us that this is the most important way to provide better services.</a:t>
            </a:r>
          </a:p>
          <a:p>
            <a:endParaRPr lang="en-GB" dirty="0">
              <a:latin typeface="Arial" pitchFamily="34" charset="0"/>
              <a:cs typeface="Arial" pitchFamily="34" charset="0"/>
            </a:endParaRPr>
          </a:p>
          <a:p>
            <a:r>
              <a:rPr lang="en-GB" dirty="0">
                <a:latin typeface="Arial" pitchFamily="34" charset="0"/>
                <a:cs typeface="Arial" pitchFamily="34" charset="0"/>
              </a:rPr>
              <a:t>Services and jobs to be proud of – not services held together by goodwill and poverty pay. </a:t>
            </a:r>
          </a:p>
        </p:txBody>
      </p:sp>
      <p:sp>
        <p:nvSpPr>
          <p:cNvPr id="4" name="Slide Number Placeholder 3"/>
          <p:cNvSpPr>
            <a:spLocks noGrp="1"/>
          </p:cNvSpPr>
          <p:nvPr>
            <p:ph type="sldNum" sz="quarter" idx="10"/>
          </p:nvPr>
        </p:nvSpPr>
        <p:spPr/>
        <p:txBody>
          <a:bodyPr/>
          <a:lstStyle/>
          <a:p>
            <a:fld id="{96A87E4C-7C36-4F2F-9AA1-0D10613457CA}" type="slidenum">
              <a:rPr lang="en-GB" smtClean="0"/>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Join our  Pay Up Now campaign for a fair deal for council and school workers. </a:t>
            </a:r>
          </a:p>
          <a:p>
            <a:r>
              <a:rPr lang="en-GB" dirty="0">
                <a:latin typeface="Arial" pitchFamily="34" charset="0"/>
                <a:cs typeface="Arial" pitchFamily="34" charset="0"/>
              </a:rPr>
              <a:t>You cannot keep being asked to deliver more and more for another below inflation rise.</a:t>
            </a:r>
          </a:p>
          <a:p>
            <a:endParaRPr lang="en-GB" dirty="0">
              <a:latin typeface="Arial" pitchFamily="34" charset="0"/>
              <a:cs typeface="Arial" pitchFamily="34" charset="0"/>
            </a:endParaRPr>
          </a:p>
          <a:p>
            <a:r>
              <a:rPr lang="en-GB" dirty="0">
                <a:latin typeface="Arial" pitchFamily="34" charset="0"/>
                <a:cs typeface="Arial" pitchFamily="34" charset="0"/>
              </a:rPr>
              <a:t>But we know councils are facing difficult decisions trying to balance budgets at a time their funding has been slashed. Funding for this claim must come from central government and it must be new money. </a:t>
            </a:r>
          </a:p>
          <a:p>
            <a:endParaRPr lang="en-GB" dirty="0">
              <a:latin typeface="Arial" pitchFamily="34" charset="0"/>
              <a:cs typeface="Arial" pitchFamily="34" charset="0"/>
            </a:endParaRPr>
          </a:p>
          <a:p>
            <a:r>
              <a:rPr lang="en-GB" dirty="0">
                <a:latin typeface="Arial" pitchFamily="34" charset="0"/>
                <a:cs typeface="Arial" pitchFamily="34" charset="0"/>
              </a:rPr>
              <a:t>The claim cannot and must not be funded  by councils further cutting your conditions of employment. </a:t>
            </a:r>
          </a:p>
          <a:p>
            <a:endParaRPr lang="en-GB" dirty="0">
              <a:latin typeface="Arial" pitchFamily="34" charset="0"/>
              <a:cs typeface="Arial" pitchFamily="34" charset="0"/>
            </a:endParaRPr>
          </a:p>
          <a:p>
            <a:r>
              <a:rPr lang="en-GB" dirty="0">
                <a:latin typeface="Arial" pitchFamily="34" charset="0"/>
                <a:cs typeface="Arial" pitchFamily="34" charset="0"/>
              </a:rPr>
              <a:t>Paying local government staff properly is an investment - in people, communities and the whole economy </a:t>
            </a:r>
          </a:p>
          <a:p>
            <a:endParaRPr lang="en-GB" dirty="0">
              <a:latin typeface="Arial" pitchFamily="34" charset="0"/>
              <a:cs typeface="Arial" pitchFamily="34" charset="0"/>
            </a:endParaRPr>
          </a:p>
          <a:p>
            <a:r>
              <a:rPr lang="en-GB" dirty="0">
                <a:latin typeface="Arial" pitchFamily="34" charset="0"/>
                <a:cs typeface="Arial" pitchFamily="34" charset="0"/>
              </a:rPr>
              <a:t>Sign up for updates, be part of our campaign. Together we are stronger and your voice is louder. Pressure can change Government policy. </a:t>
            </a:r>
          </a:p>
          <a:p>
            <a:endParaRPr lang="en-GB" dirty="0">
              <a:latin typeface="Arial" pitchFamily="34" charset="0"/>
              <a:cs typeface="Arial" pitchFamily="34" charset="0"/>
            </a:endParaRPr>
          </a:p>
          <a:p>
            <a:r>
              <a:rPr lang="en-GB" dirty="0">
                <a:latin typeface="Arial" pitchFamily="34" charset="0"/>
                <a:cs typeface="Arial" pitchFamily="34" charset="0"/>
              </a:rPr>
              <a:t>Talk to friends and workmates and let them know UNISON is standing up for the job you do</a:t>
            </a:r>
          </a:p>
        </p:txBody>
      </p:sp>
      <p:sp>
        <p:nvSpPr>
          <p:cNvPr id="4" name="Slide Number Placeholder 3"/>
          <p:cNvSpPr>
            <a:spLocks noGrp="1"/>
          </p:cNvSpPr>
          <p:nvPr>
            <p:ph type="sldNum" sz="quarter" idx="10"/>
          </p:nvPr>
        </p:nvSpPr>
        <p:spPr/>
        <p:txBody>
          <a:bodyPr/>
          <a:lstStyle/>
          <a:p>
            <a:fld id="{96A87E4C-7C36-4F2F-9AA1-0D10613457CA}" type="slidenum">
              <a:rPr lang="en-GB" smtClean="0"/>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The Local Government Association is consulting councils on our claim in September and October. They will then consider the views expressed to decide their pay offer.</a:t>
            </a:r>
          </a:p>
          <a:p>
            <a:endParaRPr lang="en-GB" dirty="0">
              <a:latin typeface="Arial" pitchFamily="34" charset="0"/>
              <a:cs typeface="Arial" pitchFamily="34" charset="0"/>
            </a:endParaRPr>
          </a:p>
          <a:p>
            <a:r>
              <a:rPr lang="en-GB" dirty="0">
                <a:latin typeface="Arial" pitchFamily="34" charset="0"/>
                <a:cs typeface="Arial" pitchFamily="34" charset="0"/>
              </a:rPr>
              <a:t>The Trade Union Side will then meet to decide whether any offer is sufficiently acceptable to put it out to our members for consultation.  Or whether to continue negotiations. We will keep you updated. </a:t>
            </a:r>
          </a:p>
          <a:p>
            <a:endParaRPr lang="en-GB" dirty="0">
              <a:latin typeface="Arial" pitchFamily="34" charset="0"/>
              <a:cs typeface="Arial" pitchFamily="34" charset="0"/>
            </a:endParaRPr>
          </a:p>
          <a:p>
            <a:r>
              <a:rPr lang="en-GB" dirty="0">
                <a:latin typeface="Arial" pitchFamily="34" charset="0"/>
                <a:cs typeface="Arial" pitchFamily="34" charset="0"/>
              </a:rPr>
              <a:t>Our claim requires government funding, so UNISON is lobbying national and local politicians hard to make the case for this extra funding. There is action you can take now. </a:t>
            </a:r>
          </a:p>
          <a:p>
            <a:endParaRPr lang="en-GB" dirty="0">
              <a:latin typeface="Arial" pitchFamily="34" charset="0"/>
              <a:cs typeface="Arial" pitchFamily="34" charset="0"/>
            </a:endParaRPr>
          </a:p>
          <a:p>
            <a:r>
              <a:rPr lang="en-GB" dirty="0">
                <a:latin typeface="Arial" pitchFamily="34" charset="0"/>
                <a:cs typeface="Arial" pitchFamily="34" charset="0"/>
              </a:rPr>
              <a:t>We are asking councillors to  support their workforce by putting a motion to their council supporting our claim.  The motion commits the council to call on the Local Government Association to make urgent representations to central government to fund the claim and to write to the Chancellor and Secretary of State for new money from central government to meet the claim. </a:t>
            </a:r>
          </a:p>
          <a:p>
            <a:endParaRPr lang="en-GB" dirty="0">
              <a:latin typeface="Arial" pitchFamily="34" charset="0"/>
              <a:cs typeface="Arial" pitchFamily="34" charset="0"/>
            </a:endParaRPr>
          </a:p>
          <a:p>
            <a:r>
              <a:rPr lang="en-GB" dirty="0">
                <a:latin typeface="Arial" pitchFamily="34" charset="0"/>
                <a:cs typeface="Arial" pitchFamily="34" charset="0"/>
              </a:rPr>
              <a:t>We want you to urge your councillors to support the motion. We have a model letter you can send to your councillor on our website. Make sure to use it.</a:t>
            </a:r>
          </a:p>
          <a:p>
            <a:endParaRPr lang="en-GB" dirty="0">
              <a:latin typeface="Arial" pitchFamily="34" charset="0"/>
              <a:cs typeface="Arial" pitchFamily="34" charset="0"/>
            </a:endParaRPr>
          </a:p>
          <a:p>
            <a:endParaRPr lang="en-GB" dirty="0">
              <a:latin typeface="Arial" pitchFamily="34" charset="0"/>
              <a:cs typeface="Arial" pitchFamily="34" charset="0"/>
            </a:endParaRP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6A87E4C-7C36-4F2F-9AA1-0D10613457CA}" type="slidenum">
              <a:rPr lang="en-GB" smtClean="0"/>
              <a:pPr/>
              <a:t>12</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The 2020 claim  is set out on this slide.</a:t>
            </a:r>
          </a:p>
          <a:p>
            <a:endParaRPr lang="en-GB" dirty="0">
              <a:latin typeface="Arial" pitchFamily="34" charset="0"/>
              <a:cs typeface="Arial" pitchFamily="34" charset="0"/>
            </a:endParaRPr>
          </a:p>
          <a:p>
            <a:r>
              <a:rPr lang="en-GB" dirty="0">
                <a:latin typeface="Arial" pitchFamily="34" charset="0"/>
                <a:cs typeface="Arial" pitchFamily="34" charset="0"/>
              </a:rPr>
              <a:t>It represents the three unions’ aspiration to achieve a real living wage of £10 an hour as the lowest NJC pay point – spinal column point 1.</a:t>
            </a:r>
          </a:p>
          <a:p>
            <a:endParaRPr lang="en-GB" dirty="0">
              <a:latin typeface="Arial" pitchFamily="34" charset="0"/>
              <a:cs typeface="Arial" pitchFamily="34" charset="0"/>
            </a:endParaRPr>
          </a:p>
          <a:p>
            <a:r>
              <a:rPr lang="en-GB" dirty="0">
                <a:latin typeface="Arial" pitchFamily="34" charset="0"/>
                <a:cs typeface="Arial" pitchFamily="34" charset="0"/>
              </a:rPr>
              <a:t>The 10% increase on all NJC pay points is to reflect inflation, cost in living rises and provide some catch up on lost earnings. </a:t>
            </a:r>
          </a:p>
          <a:p>
            <a:endParaRPr lang="en-GB" dirty="0">
              <a:latin typeface="Arial" pitchFamily="34" charset="0"/>
              <a:cs typeface="Arial" pitchFamily="34" charset="0"/>
            </a:endParaRPr>
          </a:p>
          <a:p>
            <a:r>
              <a:rPr lang="en-GB" dirty="0">
                <a:latin typeface="Arial" pitchFamily="34" charset="0"/>
                <a:cs typeface="Arial" pitchFamily="34" charset="0"/>
              </a:rPr>
              <a:t>If your employer does not use scp 1 its just a straight 10% pay increase on all scps – including those within scope of the NJC paid above the maximum of the NJC pay spine. </a:t>
            </a:r>
          </a:p>
          <a:p>
            <a:endParaRPr lang="en-GB" dirty="0">
              <a:latin typeface="Arial" pitchFamily="34" charset="0"/>
              <a:cs typeface="Arial" pitchFamily="34" charset="0"/>
            </a:endParaRPr>
          </a:p>
          <a:p>
            <a:r>
              <a:rPr lang="en-GB" dirty="0">
                <a:latin typeface="Arial" pitchFamily="34" charset="0"/>
                <a:cs typeface="Arial" pitchFamily="34" charset="0"/>
              </a:rPr>
              <a:t>The claim also includes improvements to conditions. We will cover these - additional annual leave entitlement, reduction to the standard working week and national review of stress and mental health issues - in a later slide</a:t>
            </a:r>
          </a:p>
          <a:p>
            <a:endParaRPr lang="en-GB" dirty="0">
              <a:latin typeface="Arial" pitchFamily="34" charset="0"/>
              <a:cs typeface="Arial" pitchFamily="34" charset="0"/>
            </a:endParaRPr>
          </a:p>
          <a:p>
            <a:endParaRPr lang="en-GB" dirty="0">
              <a:latin typeface="Arial" pitchFamily="34" charset="0"/>
              <a:cs typeface="Arial" pitchFamily="34" charset="0"/>
            </a:endParaRP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6A87E4C-7C36-4F2F-9AA1-0D10613457CA}" type="slidenum">
              <a:rPr lang="en-GB" smtClean="0"/>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The basic pay of each employee consists of a pay point or points on the NJC pay spine – called spinal column points – or ‘scp’ for short. </a:t>
            </a:r>
          </a:p>
          <a:p>
            <a:endParaRPr lang="en-GB" dirty="0">
              <a:latin typeface="Arial" pitchFamily="34" charset="0"/>
              <a:cs typeface="Arial" pitchFamily="34" charset="0"/>
            </a:endParaRPr>
          </a:p>
          <a:p>
            <a:r>
              <a:rPr lang="en-GB" dirty="0">
                <a:latin typeface="Arial" pitchFamily="34" charset="0"/>
                <a:cs typeface="Arial" pitchFamily="34" charset="0"/>
              </a:rPr>
              <a:t>The bottom of the NJC spine starts at scp 1 and the top of the spine is scp 43. </a:t>
            </a:r>
          </a:p>
          <a:p>
            <a:endParaRPr lang="en-GB" dirty="0">
              <a:latin typeface="Arial" pitchFamily="34" charset="0"/>
              <a:cs typeface="Arial" pitchFamily="34" charset="0"/>
            </a:endParaRPr>
          </a:p>
          <a:p>
            <a:r>
              <a:rPr lang="en-GB" dirty="0">
                <a:latin typeface="Arial" pitchFamily="34" charset="0"/>
                <a:cs typeface="Arial" pitchFamily="34" charset="0"/>
              </a:rPr>
              <a:t>Each council or school uses the NJC pay spine to construct their local pay grades . Some employers start their bottom grade on a scp above scp 1 and many extend the NJC spine locally above scp 43. </a:t>
            </a:r>
          </a:p>
          <a:p>
            <a:endParaRPr lang="en-GB" dirty="0">
              <a:latin typeface="Arial" pitchFamily="34" charset="0"/>
              <a:cs typeface="Arial" pitchFamily="34" charset="0"/>
            </a:endParaRPr>
          </a:p>
          <a:p>
            <a:r>
              <a:rPr lang="en-GB" dirty="0">
                <a:latin typeface="Arial" pitchFamily="34" charset="0"/>
                <a:cs typeface="Arial" pitchFamily="34" charset="0"/>
              </a:rPr>
              <a:t>UNISON together with GMB and Unite submit an annual pay claim for a cost of living increase to be implemented in April.  We negotiate with the Local Government Association who represent councils. </a:t>
            </a:r>
          </a:p>
          <a:p>
            <a:endParaRPr lang="en-GB" dirty="0">
              <a:latin typeface="Arial" pitchFamily="34" charset="0"/>
              <a:cs typeface="Arial" pitchFamily="34" charset="0"/>
            </a:endParaRPr>
          </a:p>
          <a:p>
            <a:r>
              <a:rPr lang="en-GB" dirty="0">
                <a:latin typeface="Arial" pitchFamily="34" charset="0"/>
                <a:cs typeface="Arial" pitchFamily="34" charset="0"/>
              </a:rPr>
              <a:t>The  pay increase is applied to the NJC pay spine. </a:t>
            </a:r>
          </a:p>
          <a:p>
            <a:endParaRPr lang="en-GB" dirty="0">
              <a:latin typeface="Arial" pitchFamily="34" charset="0"/>
              <a:cs typeface="Arial" pitchFamily="34" charset="0"/>
            </a:endParaRPr>
          </a:p>
          <a:p>
            <a:r>
              <a:rPr lang="en-GB" dirty="0">
                <a:latin typeface="Arial" pitchFamily="34" charset="0"/>
                <a:cs typeface="Arial" pitchFamily="34" charset="0"/>
              </a:rPr>
              <a:t>London and a few councils  do not use the NJC pay spine because they have their own pay spines. The NJC percentage increases are applied to these pay spines.</a:t>
            </a:r>
          </a:p>
        </p:txBody>
      </p:sp>
      <p:sp>
        <p:nvSpPr>
          <p:cNvPr id="4" name="Slide Number Placeholder 3"/>
          <p:cNvSpPr>
            <a:spLocks noGrp="1"/>
          </p:cNvSpPr>
          <p:nvPr>
            <p:ph type="sldNum" sz="quarter" idx="10"/>
          </p:nvPr>
        </p:nvSpPr>
        <p:spPr/>
        <p:txBody>
          <a:bodyPr/>
          <a:lstStyle/>
          <a:p>
            <a:fld id="{96A87E4C-7C36-4F2F-9AA1-0D10613457CA}" type="slidenum">
              <a:rPr lang="en-GB" smtClean="0"/>
              <a:pPr/>
              <a:t>3</a:t>
            </a:fld>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GB" dirty="0">
                <a:latin typeface="Arial" pitchFamily="34" charset="0"/>
                <a:cs typeface="Arial" pitchFamily="34" charset="0"/>
              </a:rPr>
              <a:t>Funding for this pay rise must come from central government. They are the ones who have cut funding to local government by 50% since 2010</a:t>
            </a:r>
          </a:p>
          <a:p>
            <a:endParaRPr lang="en-GB" dirty="0">
              <a:latin typeface="Arial" pitchFamily="34" charset="0"/>
              <a:cs typeface="Arial" pitchFamily="34" charset="0"/>
            </a:endParaRPr>
          </a:p>
          <a:p>
            <a:r>
              <a:rPr lang="en-GB" dirty="0">
                <a:latin typeface="Arial" pitchFamily="34" charset="0"/>
                <a:cs typeface="Arial" pitchFamily="34" charset="0"/>
              </a:rPr>
              <a:t>After a decade of austerity cuts, councils are seriously running out of money – 1 in 3 say that they won’t even have enough money left to provide their statutory, legal duties (such as adult social care, children’s services and homelessness support) by 2022</a:t>
            </a:r>
          </a:p>
          <a:p>
            <a:endParaRPr lang="en-GB" dirty="0">
              <a:latin typeface="Arial" pitchFamily="34" charset="0"/>
              <a:cs typeface="Arial" pitchFamily="34" charset="0"/>
            </a:endParaRPr>
          </a:p>
          <a:p>
            <a:r>
              <a:rPr lang="en-GB" dirty="0">
                <a:latin typeface="Arial" pitchFamily="34" charset="0"/>
                <a:cs typeface="Arial" pitchFamily="34" charset="0"/>
              </a:rPr>
              <a:t>Last October, Theresa May said the government's programme of austerity was "over" during her Conservative Party conference speech. She said people should know that "their hard work has paid off".</a:t>
            </a:r>
          </a:p>
          <a:p>
            <a:endParaRPr lang="en-GB" dirty="0">
              <a:latin typeface="Arial" pitchFamily="34" charset="0"/>
              <a:cs typeface="Arial" pitchFamily="34" charset="0"/>
            </a:endParaRPr>
          </a:p>
          <a:p>
            <a:r>
              <a:rPr lang="en-GB" dirty="0">
                <a:latin typeface="Arial" pitchFamily="34" charset="0"/>
                <a:cs typeface="Arial" pitchFamily="34" charset="0"/>
              </a:rPr>
              <a:t>All political parties now agree public services need greater investment. Since becoming Prime Minster, Boris Johnson has already pledged tax cuts and additional public spending worth over £20bn - but (so far) none of this has been earmarked for local government.</a:t>
            </a:r>
          </a:p>
          <a:p>
            <a:endParaRPr lang="en-GB" dirty="0">
              <a:latin typeface="Arial" pitchFamily="34" charset="0"/>
              <a:cs typeface="Arial" pitchFamily="34" charset="0"/>
            </a:endParaRPr>
          </a:p>
          <a:p>
            <a:r>
              <a:rPr lang="en-GB" dirty="0">
                <a:latin typeface="Arial" pitchFamily="34" charset="0"/>
                <a:cs typeface="Arial" pitchFamily="34" charset="0"/>
              </a:rPr>
              <a:t>A poll by Ipsos MORI in October 2018 found that two thirds of people now want the government to increase spending on public services. The same poll found that public confidence in the government's long-term economic policies was at its lowest since 2009.</a:t>
            </a: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6A87E4C-7C36-4F2F-9AA1-0D10613457CA}"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Since 2010, RPI inflation has increased by over 28%. Over the same period, NCJ pay has risen by less than 8% - that’s a difference of over 20%. In fact, most spine points have now lost 22% in real terms</a:t>
            </a:r>
          </a:p>
          <a:p>
            <a:endParaRPr lang="en-GB" dirty="0">
              <a:latin typeface="Arial" pitchFamily="34" charset="0"/>
              <a:cs typeface="Arial" pitchFamily="34" charset="0"/>
            </a:endParaRPr>
          </a:p>
          <a:p>
            <a:r>
              <a:rPr lang="en-GB" dirty="0">
                <a:latin typeface="Arial" pitchFamily="34" charset="0"/>
                <a:cs typeface="Arial" pitchFamily="34" charset="0"/>
              </a:rPr>
              <a:t>For new scp 11 (which is the most populated NJC pay point by headcount) the shortfall versus RPI inflation is £5,626, meaning a 26.6% pay increase is needed to catch up</a:t>
            </a:r>
          </a:p>
          <a:p>
            <a:endParaRPr lang="en-GB" dirty="0">
              <a:latin typeface="Arial" pitchFamily="34" charset="0"/>
              <a:cs typeface="Arial" pitchFamily="34" charset="0"/>
            </a:endParaRPr>
          </a:p>
          <a:p>
            <a:r>
              <a:rPr lang="en-GB" dirty="0">
                <a:latin typeface="Arial" pitchFamily="34" charset="0"/>
                <a:cs typeface="Arial" pitchFamily="34" charset="0"/>
              </a:rPr>
              <a:t>Between 2010 and 2018 a number of core costs rose faster than both NJC pay and RPI, including bus/coach fares (51%) electricity (48%) house prices (37%) and childcare (32%.)</a:t>
            </a:r>
          </a:p>
          <a:p>
            <a:endParaRPr lang="en-GB" dirty="0">
              <a:latin typeface="Arial" pitchFamily="34" charset="0"/>
              <a:cs typeface="Arial" pitchFamily="34" charset="0"/>
            </a:endParaRPr>
          </a:p>
          <a:p>
            <a:r>
              <a:rPr lang="en-GB" dirty="0">
                <a:latin typeface="Arial" pitchFamily="34" charset="0"/>
                <a:cs typeface="Arial" pitchFamily="34" charset="0"/>
              </a:rPr>
              <a:t>Against this backdrop our claim is reasonable in providing some catch up on lost pay.</a:t>
            </a: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6A87E4C-7C36-4F2F-9AA1-0D10613457CA}"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Official forecasts say that RPI inflation will average about 2.8% over 2020. It will then run at 3% (or above) every year until 2023.</a:t>
            </a:r>
          </a:p>
          <a:p>
            <a:endParaRPr lang="en-GB" dirty="0">
              <a:latin typeface="Arial" pitchFamily="34" charset="0"/>
              <a:cs typeface="Arial" pitchFamily="34" charset="0"/>
            </a:endParaRPr>
          </a:p>
          <a:p>
            <a:r>
              <a:rPr lang="en-GB" dirty="0">
                <a:latin typeface="Arial" pitchFamily="34" charset="0"/>
                <a:cs typeface="Arial" pitchFamily="34" charset="0"/>
              </a:rPr>
              <a:t>If these rates turn out to be correct, the cost of living the NJC workforce faces will have grown by over 15% between 2019 and 2023, shown on this table.</a:t>
            </a:r>
          </a:p>
          <a:p>
            <a:endParaRPr lang="en-GB" dirty="0">
              <a:latin typeface="Arial" pitchFamily="34" charset="0"/>
              <a:cs typeface="Arial" pitchFamily="34" charset="0"/>
            </a:endParaRPr>
          </a:p>
          <a:p>
            <a:r>
              <a:rPr lang="en-GB" dirty="0">
                <a:latin typeface="Arial" pitchFamily="34" charset="0"/>
                <a:cs typeface="Arial" pitchFamily="34" charset="0"/>
              </a:rPr>
              <a:t>With such steep rises in household living costs and with such a huge gap between inflation and NJC pay, only a substantial pay award can go some way towards reversing the real cuts in pay NJC workers have experienced.</a:t>
            </a:r>
          </a:p>
        </p:txBody>
      </p:sp>
      <p:sp>
        <p:nvSpPr>
          <p:cNvPr id="4" name="Slide Number Placeholder 3"/>
          <p:cNvSpPr>
            <a:spLocks noGrp="1"/>
          </p:cNvSpPr>
          <p:nvPr>
            <p:ph type="sldNum" sz="quarter" idx="10"/>
          </p:nvPr>
        </p:nvSpPr>
        <p:spPr/>
        <p:txBody>
          <a:bodyPr/>
          <a:lstStyle/>
          <a:p>
            <a:fld id="{96A87E4C-7C36-4F2F-9AA1-0D10613457CA}" type="slidenum">
              <a:rPr lang="en-GB" smtClean="0"/>
              <a:pPr/>
              <a:t>6</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This table shows average current pay settlements across a range of sectors. </a:t>
            </a:r>
          </a:p>
          <a:p>
            <a:endParaRPr lang="en-GB" dirty="0">
              <a:latin typeface="Arial" pitchFamily="34" charset="0"/>
              <a:cs typeface="Arial" pitchFamily="34" charset="0"/>
            </a:endParaRPr>
          </a:p>
          <a:p>
            <a:r>
              <a:rPr lang="en-GB" dirty="0">
                <a:latin typeface="Arial" pitchFamily="34" charset="0"/>
                <a:cs typeface="Arial" pitchFamily="34" charset="0"/>
              </a:rPr>
              <a:t>These sectors are in direct competition for workers in jobs within the school and local government sectors. </a:t>
            </a:r>
          </a:p>
          <a:p>
            <a:endParaRPr lang="en-GB" dirty="0">
              <a:latin typeface="Arial" pitchFamily="34" charset="0"/>
              <a:cs typeface="Arial" pitchFamily="34" charset="0"/>
            </a:endParaRPr>
          </a:p>
          <a:p>
            <a:r>
              <a:rPr lang="en-GB" dirty="0">
                <a:latin typeface="Arial" pitchFamily="34" charset="0"/>
                <a:cs typeface="Arial" pitchFamily="34" charset="0"/>
              </a:rPr>
              <a:t>Pay settlements in the private and not for profit sectors stand at 2.7% and 2.5% respectively – well above the 1.5% average in the public sector.</a:t>
            </a:r>
          </a:p>
          <a:p>
            <a:endParaRPr lang="en-GB" dirty="0">
              <a:latin typeface="Arial" pitchFamily="34" charset="0"/>
              <a:cs typeface="Arial" pitchFamily="34" charset="0"/>
            </a:endParaRPr>
          </a:p>
          <a:p>
            <a:r>
              <a:rPr lang="en-GB" dirty="0">
                <a:latin typeface="Arial" pitchFamily="34" charset="0"/>
                <a:cs typeface="Arial" pitchFamily="34" charset="0"/>
              </a:rPr>
              <a:t>Private sector settlements have been running far in advance of NJC pay since 2010. When NJC pay was frozen for 3 years average private sector pay rises were 2.5%.</a:t>
            </a:r>
          </a:p>
          <a:p>
            <a:endParaRPr lang="en-GB" dirty="0">
              <a:latin typeface="Arial" pitchFamily="34" charset="0"/>
              <a:cs typeface="Arial" pitchFamily="34" charset="0"/>
            </a:endParaRPr>
          </a:p>
          <a:p>
            <a:r>
              <a:rPr lang="en-GB" dirty="0">
                <a:latin typeface="Arial" pitchFamily="34" charset="0"/>
                <a:cs typeface="Arial" pitchFamily="34" charset="0"/>
              </a:rPr>
              <a:t>The private sector continued to outpace the public sector by at least double  the public sector rate during the ensuing period of the 1% public sector pay cap. </a:t>
            </a:r>
          </a:p>
          <a:p>
            <a:endParaRPr lang="en-GB" dirty="0">
              <a:latin typeface="Arial" pitchFamily="34" charset="0"/>
              <a:cs typeface="Arial" pitchFamily="34" charset="0"/>
            </a:endParaRP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6A87E4C-7C36-4F2F-9AA1-0D10613457CA}" type="slidenum">
              <a:rPr lang="en-GB" smtClean="0"/>
              <a:pPr/>
              <a:t>7</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latin typeface="Arial" pitchFamily="34" charset="0"/>
                <a:cs typeface="Arial" pitchFamily="34" charset="0"/>
              </a:rPr>
              <a:t>A £10 an hour legal minimum hourly wage has cross party support as a commonsense solution to the unsustainable  problem of topping up low pay through tax credits. Establishing a £10 minimum hourly rate in this pay round enables employers to build in some headroom now. </a:t>
            </a:r>
          </a:p>
          <a:p>
            <a:endParaRPr lang="en-GB" dirty="0">
              <a:latin typeface="Arial" pitchFamily="34" charset="0"/>
              <a:cs typeface="Arial" pitchFamily="34" charset="0"/>
            </a:endParaRPr>
          </a:p>
          <a:p>
            <a:r>
              <a:rPr lang="en-GB" dirty="0">
                <a:latin typeface="Arial" pitchFamily="34" charset="0"/>
                <a:cs typeface="Arial" pitchFamily="34" charset="0"/>
              </a:rPr>
              <a:t>Pay for most NJC jobs is well behind the private and public sector as the examples in the table on this slide shows. The table shows the difference between pay levels in equivalent jobs across the NJC and the rest of the public and private sectors. </a:t>
            </a:r>
          </a:p>
          <a:p>
            <a:endParaRPr lang="en-GB" dirty="0">
              <a:latin typeface="Arial" pitchFamily="34" charset="0"/>
              <a:cs typeface="Arial" pitchFamily="34" charset="0"/>
            </a:endParaRPr>
          </a:p>
          <a:p>
            <a:r>
              <a:rPr lang="en-GB" dirty="0">
                <a:latin typeface="Arial" pitchFamily="34" charset="0"/>
                <a:cs typeface="Arial" pitchFamily="34" charset="0"/>
              </a:rPr>
              <a:t>In the examples in the slide, the three local government jobs fall behind the rest of the public sector by approximately 18%. When compared with the private sector, the gap can be as high as 42% for a solicitor.</a:t>
            </a:r>
          </a:p>
          <a:p>
            <a:endParaRPr lang="en-GB" dirty="0">
              <a:latin typeface="Arial" pitchFamily="34" charset="0"/>
              <a:cs typeface="Arial" pitchFamily="34" charset="0"/>
            </a:endParaRPr>
          </a:p>
          <a:p>
            <a:r>
              <a:rPr lang="en-GB" dirty="0">
                <a:latin typeface="Arial" pitchFamily="34" charset="0"/>
                <a:cs typeface="Arial" pitchFamily="34" charset="0"/>
              </a:rPr>
              <a:t>Pay in local government is still among the lowest in the public sector across the pay spine. When an average pay rate was last reported by the LGA, it was 19% below that of the public sector as a whole.  Benchmarking analysis  of 24 roles for UNISON found that 15 of them were behind other public sector comparators for basic pay. </a:t>
            </a:r>
          </a:p>
          <a:p>
            <a:endParaRPr lang="en-GB" dirty="0">
              <a:latin typeface="Arial" pitchFamily="34" charset="0"/>
              <a:cs typeface="Arial" pitchFamily="34" charset="0"/>
            </a:endParaRPr>
          </a:p>
          <a:p>
            <a:r>
              <a:rPr lang="en-GB" dirty="0">
                <a:latin typeface="Arial" pitchFamily="34" charset="0"/>
                <a:cs typeface="Arial" pitchFamily="34" charset="0"/>
              </a:rPr>
              <a:t>The top of the NJC pay spine stands at just over £45,500. This compares to over £103,000 within the NHS and nearly £65,000 in Higher Education. </a:t>
            </a:r>
          </a:p>
          <a:p>
            <a:endParaRPr lang="en-GB" dirty="0">
              <a:latin typeface="Arial" pitchFamily="34" charset="0"/>
              <a:cs typeface="Arial" pitchFamily="34" charset="0"/>
            </a:endParaRPr>
          </a:p>
          <a:p>
            <a:endParaRPr lang="en-GB" dirty="0">
              <a:latin typeface="Arial" pitchFamily="34" charset="0"/>
              <a:cs typeface="Arial" pitchFamily="34" charset="0"/>
            </a:endParaRPr>
          </a:p>
          <a:p>
            <a:endParaRPr lang="en-GB" dirty="0">
              <a:latin typeface="Arial" pitchFamily="34" charset="0"/>
              <a:cs typeface="Arial" pitchFamily="34" charset="0"/>
            </a:endParaRPr>
          </a:p>
          <a:p>
            <a:endParaRPr lang="en-GB" dirty="0">
              <a:latin typeface="Arial" pitchFamily="34" charset="0"/>
              <a:cs typeface="Arial" pitchFamily="34" charset="0"/>
            </a:endParaRPr>
          </a:p>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96A87E4C-7C36-4F2F-9AA1-0D10613457CA}" type="slidenum">
              <a:rPr lang="en-GB" smtClean="0"/>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dirty="0">
                <a:latin typeface="Arial" pitchFamily="34" charset="0"/>
                <a:cs typeface="Arial" pitchFamily="34" charset="0"/>
              </a:rPr>
              <a:t>But it’s not just about cost of living pay – other conditions have also been slashed. Most councils continue to slash conditions of work such as unsocial hours payments and car allowances – alongside the decline in basic pay.</a:t>
            </a:r>
          </a:p>
          <a:p>
            <a:endParaRPr lang="en-GB" dirty="0">
              <a:latin typeface="Arial" pitchFamily="34" charset="0"/>
              <a:cs typeface="Arial" pitchFamily="34" charset="0"/>
            </a:endParaRPr>
          </a:p>
          <a:p>
            <a:r>
              <a:rPr lang="en-GB" dirty="0">
                <a:latin typeface="Arial" pitchFamily="34" charset="0"/>
                <a:cs typeface="Arial" pitchFamily="34" charset="0"/>
              </a:rPr>
              <a:t>Workers left behind face increased workloads, reorganisations, pressure and stress – on top of shrinking pay packets. As a result, local services, and those reliant upon them, suffer.</a:t>
            </a:r>
          </a:p>
          <a:p>
            <a:endParaRPr lang="en-GB" dirty="0">
              <a:latin typeface="Arial" pitchFamily="34" charset="0"/>
              <a:cs typeface="Arial" pitchFamily="34" charset="0"/>
            </a:endParaRPr>
          </a:p>
          <a:p>
            <a:r>
              <a:rPr lang="en-GB" dirty="0">
                <a:latin typeface="Arial" pitchFamily="34" charset="0"/>
                <a:cs typeface="Arial" pitchFamily="34" charset="0"/>
              </a:rPr>
              <a:t>You are working under immense pressure – with ever increasing workloads and job insecurity. The most common cause of sickness absence in the local government workforce is stress, depression and fatigue.  Your work life balance must be a priority too. </a:t>
            </a:r>
          </a:p>
          <a:p>
            <a:endParaRPr lang="en-GB" dirty="0">
              <a:latin typeface="Arial" pitchFamily="34" charset="0"/>
              <a:cs typeface="Arial" pitchFamily="34" charset="0"/>
            </a:endParaRPr>
          </a:p>
          <a:p>
            <a:endParaRPr lang="en-GB" dirty="0">
              <a:latin typeface="Arial" pitchFamily="34" charset="0"/>
              <a:cs typeface="Arial" pitchFamily="34" charset="0"/>
            </a:endParaRPr>
          </a:p>
          <a:p>
            <a:r>
              <a:rPr lang="en-GB" dirty="0">
                <a:latin typeface="Arial" pitchFamily="34" charset="0"/>
                <a:cs typeface="Arial" pitchFamily="34" charset="0"/>
              </a:rPr>
              <a:t>This is why, in addition, we are asking for in our claim:</a:t>
            </a:r>
          </a:p>
          <a:p>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A extra day of annual leave entitlement (in addition to the minimum paid annual leave entitlement listed in the NJC ‘green book’ - twenty one days with a further four days after five years continuous service)</a:t>
            </a:r>
          </a:p>
          <a:p>
            <a:pPr>
              <a:buFont typeface="Arial" pitchFamily="34" charset="0"/>
              <a:buChar char="•"/>
            </a:pPr>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A two hour reduction to the standard working week - currently 37 hours (36 in London), as specified in the NJC ‘green book’</a:t>
            </a:r>
          </a:p>
          <a:p>
            <a:pPr>
              <a:buFont typeface="Arial" pitchFamily="34" charset="0"/>
              <a:buChar char="•"/>
            </a:pPr>
            <a:endParaRPr lang="en-GB" dirty="0">
              <a:latin typeface="Arial" pitchFamily="34" charset="0"/>
              <a:cs typeface="Arial" pitchFamily="34" charset="0"/>
            </a:endParaRPr>
          </a:p>
          <a:p>
            <a:pPr>
              <a:buFont typeface="Arial" pitchFamily="34" charset="0"/>
              <a:buChar char="•"/>
            </a:pPr>
            <a:r>
              <a:rPr lang="en-GB" dirty="0">
                <a:latin typeface="Arial" pitchFamily="34" charset="0"/>
                <a:cs typeface="Arial" pitchFamily="34" charset="0"/>
              </a:rPr>
              <a:t>A national review into the causes of workplace stress and mental health issues in local authorities </a:t>
            </a:r>
          </a:p>
          <a:p>
            <a:endParaRPr lang="en-GB" dirty="0">
              <a:latin typeface="Arial" pitchFamily="34" charset="0"/>
              <a:cs typeface="Arial" pitchFamily="34" charset="0"/>
            </a:endParaRPr>
          </a:p>
          <a:p>
            <a:r>
              <a:rPr lang="en-GB" i="1" dirty="0">
                <a:latin typeface="Arial" pitchFamily="34" charset="0"/>
                <a:cs typeface="Arial" pitchFamily="34" charset="0"/>
              </a:rPr>
              <a:t>[ nb need to explain local context – some councils have improved on Green Book annual leave and working week entitlement by local agreement]</a:t>
            </a:r>
          </a:p>
        </p:txBody>
      </p:sp>
      <p:sp>
        <p:nvSpPr>
          <p:cNvPr id="4" name="Slide Number Placeholder 3"/>
          <p:cNvSpPr>
            <a:spLocks noGrp="1"/>
          </p:cNvSpPr>
          <p:nvPr>
            <p:ph type="sldNum" sz="quarter" idx="10"/>
          </p:nvPr>
        </p:nvSpPr>
        <p:spPr/>
        <p:txBody>
          <a:bodyPr/>
          <a:lstStyle/>
          <a:p>
            <a:fld id="{96A87E4C-7C36-4F2F-9AA1-0D10613457CA}"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40E90E-F495-4F6E-8492-96CE9C95BDD5}" type="datetimeFigureOut">
              <a:rPr lang="en-US" smtClean="0"/>
              <a:pPr/>
              <a:t>8/21/2019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AB1A77A-C319-4AAB-9D29-7FDACBE7839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440E90E-F495-4F6E-8492-96CE9C95BDD5}" type="datetimeFigureOut">
              <a:rPr lang="en-US" smtClean="0"/>
              <a:pPr/>
              <a:t>8/21/2019</a:t>
            </a:fld>
            <a:endParaRPr lang="en-GB"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AB1A77A-C319-4AAB-9D29-7FDACBE7839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NULL" TargetMode="Externa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0" y="0"/>
            <a:ext cx="9144000" cy="3857625"/>
          </a:xfrm>
          <a:prstGeom prst="rect">
            <a:avLst/>
          </a:prstGeom>
          <a:solidFill>
            <a:srgbClr val="49176D"/>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800" eaLnBrk="0" fontAlgn="base" hangingPunct="0">
              <a:spcBef>
                <a:spcPct val="0"/>
              </a:spcBef>
              <a:spcAft>
                <a:spcPct val="0"/>
              </a:spcAft>
            </a:pPr>
            <a:endParaRPr lang="en-US" dirty="0">
              <a:latin typeface="Arial" pitchFamily="26" charset="0"/>
              <a:ea typeface="ＭＳ Ｐゴシック" pitchFamily="-64" charset="-128"/>
              <a:cs typeface="ＭＳ Ｐゴシック" pitchFamily="-64" charset="-128"/>
            </a:endParaRPr>
          </a:p>
        </p:txBody>
      </p:sp>
      <p:sp>
        <p:nvSpPr>
          <p:cNvPr id="2" name="Title 1"/>
          <p:cNvSpPr>
            <a:spLocks noGrp="1"/>
          </p:cNvSpPr>
          <p:nvPr>
            <p:ph type="ctrTitle"/>
          </p:nvPr>
        </p:nvSpPr>
        <p:spPr>
          <a:xfrm>
            <a:off x="685800" y="1597819"/>
            <a:ext cx="7772400" cy="2198067"/>
          </a:xfrm>
        </p:spPr>
        <p:txBody>
          <a:bodyPr/>
          <a:lstStyle/>
          <a:p>
            <a:endParaRPr lang="en-US" dirty="0"/>
          </a:p>
        </p:txBody>
      </p:sp>
      <p:sp>
        <p:nvSpPr>
          <p:cNvPr id="3" name="Subtitle 2"/>
          <p:cNvSpPr>
            <a:spLocks noGrp="1"/>
          </p:cNvSpPr>
          <p:nvPr>
            <p:ph type="subTitle" idx="1"/>
          </p:nvPr>
        </p:nvSpPr>
        <p:spPr>
          <a:xfrm>
            <a:off x="611560" y="4083918"/>
            <a:ext cx="5544616" cy="864096"/>
          </a:xfrm>
        </p:spPr>
        <p:txBody>
          <a:bodyPr>
            <a:normAutofit/>
          </a:bodyPr>
          <a:lstStyle/>
          <a:p>
            <a:r>
              <a:rPr lang="en-US" dirty="0">
                <a:solidFill>
                  <a:schemeClr val="tx1"/>
                </a:solidFill>
              </a:rPr>
              <a:t>For council </a:t>
            </a:r>
            <a:r>
              <a:rPr lang="en-US">
                <a:solidFill>
                  <a:schemeClr val="tx1"/>
                </a:solidFill>
              </a:rPr>
              <a:t>and school </a:t>
            </a:r>
            <a:r>
              <a:rPr lang="en-US" dirty="0">
                <a:solidFill>
                  <a:schemeClr val="tx1"/>
                </a:solidFill>
              </a:rPr>
              <a:t>workers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04084" y="426044"/>
            <a:ext cx="4468417" cy="2896396"/>
          </a:xfrm>
          <a:prstGeom prst="rect">
            <a:avLst/>
          </a:prstGeom>
        </p:spPr>
      </p:pic>
      <p:pic>
        <p:nvPicPr>
          <p:cNvPr id="7" name="Picture 10" descr="Macintosh HD:Users:sue:1 Work:1 Live jobs:manager's_forum:MF_powerpoint:logo.jpg"/>
          <p:cNvPicPr>
            <a:picLocks noChangeAspect="1" noChangeArrowheads="1"/>
          </p:cNvPicPr>
          <p:nvPr/>
        </p:nvPicPr>
        <p:blipFill>
          <a:blip r:embed="rId4" cstate="print"/>
          <a:stretch>
            <a:fillRect/>
          </a:stretch>
        </p:blipFill>
        <p:spPr bwMode="auto">
          <a:xfrm>
            <a:off x="6473501" y="3980258"/>
            <a:ext cx="2289180" cy="981075"/>
          </a:xfrm>
          <a:prstGeom prst="rect">
            <a:avLst/>
          </a:prstGeom>
          <a:noFill/>
          <a:ln>
            <a:noFill/>
          </a:ln>
        </p:spPr>
      </p:pic>
    </p:spTree>
    <p:extLst>
      <p:ext uri="{BB962C8B-B14F-4D97-AF65-F5344CB8AC3E}">
        <p14:creationId xmlns:p14="http://schemas.microsoft.com/office/powerpoint/2010/main" val="768799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We want local government to:</a:t>
            </a:r>
            <a:endParaRPr lang="en-GB" sz="2000" dirty="0">
              <a:latin typeface="Arial" pitchFamily="34" charset="0"/>
              <a:cs typeface="Arial" pitchFamily="34" charset="0"/>
            </a:endParaRP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Value and appreciate you for the crucial job you do</a:t>
            </a:r>
          </a:p>
          <a:p>
            <a:r>
              <a:rPr lang="en-GB" sz="2000" dirty="0">
                <a:latin typeface="Arial" pitchFamily="34" charset="0"/>
                <a:cs typeface="Arial" pitchFamily="34" charset="0"/>
              </a:rPr>
              <a:t>Reward and respect your loyalty</a:t>
            </a:r>
          </a:p>
          <a:p>
            <a:r>
              <a:rPr lang="en-GB" sz="2000" dirty="0">
                <a:latin typeface="Arial" pitchFamily="34" charset="0"/>
                <a:cs typeface="Arial" pitchFamily="34" charset="0"/>
              </a:rPr>
              <a:t>Pay you well and give you good conditions of work - in line with the rest of the public sector</a:t>
            </a:r>
          </a:p>
          <a:p>
            <a:r>
              <a:rPr lang="en-GB" sz="2000" dirty="0">
                <a:latin typeface="Arial" pitchFamily="34" charset="0"/>
                <a:cs typeface="Arial" pitchFamily="34" charset="0"/>
              </a:rPr>
              <a:t>Give you access to training and career development</a:t>
            </a:r>
          </a:p>
          <a:p>
            <a:r>
              <a:rPr lang="en-GB" sz="2000" dirty="0">
                <a:latin typeface="Arial" pitchFamily="34" charset="0"/>
                <a:cs typeface="Arial" pitchFamily="34" charset="0"/>
              </a:rPr>
              <a:t>Provides prospects for promotion</a:t>
            </a:r>
          </a:p>
          <a:p>
            <a:r>
              <a:rPr lang="en-GB" sz="2000" dirty="0">
                <a:latin typeface="Arial" pitchFamily="34" charset="0"/>
                <a:cs typeface="Arial" pitchFamily="34" charset="0"/>
              </a:rPr>
              <a:t>...and a decent pension for retirement</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Join our campaign</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This claim must be funded by new money - not more cuts</a:t>
            </a:r>
          </a:p>
          <a:p>
            <a:r>
              <a:rPr lang="en-GB" sz="2000" dirty="0">
                <a:latin typeface="Arial" pitchFamily="34" charset="0"/>
                <a:cs typeface="Arial" pitchFamily="34" charset="0"/>
              </a:rPr>
              <a:t>Funding for this pay rise must come from central government </a:t>
            </a:r>
          </a:p>
          <a:p>
            <a:r>
              <a:rPr lang="en-GB" sz="2000" dirty="0">
                <a:latin typeface="Arial" pitchFamily="34" charset="0"/>
                <a:cs typeface="Arial" pitchFamily="34" charset="0"/>
              </a:rPr>
              <a:t>Paying local government staff properly is an investment</a:t>
            </a:r>
          </a:p>
          <a:p>
            <a:r>
              <a:rPr lang="en-GB" sz="2000" dirty="0">
                <a:latin typeface="Arial" pitchFamily="34" charset="0"/>
                <a:cs typeface="Arial" pitchFamily="34" charset="0"/>
              </a:rPr>
              <a:t>Sign up for updates, be part of our campaign</a:t>
            </a:r>
          </a:p>
          <a:p>
            <a:r>
              <a:rPr lang="en-GB" sz="2000" dirty="0">
                <a:latin typeface="Arial" pitchFamily="34" charset="0"/>
                <a:cs typeface="Arial" pitchFamily="34" charset="0"/>
              </a:rPr>
              <a:t>Together we are stronger – your voice is louder</a:t>
            </a:r>
          </a:p>
          <a:p>
            <a:r>
              <a:rPr lang="en-GB" sz="2000" dirty="0">
                <a:latin typeface="Arial" pitchFamily="34" charset="0"/>
                <a:cs typeface="Arial" pitchFamily="34" charset="0"/>
              </a:rPr>
              <a:t>Talk to friends and workmates</a:t>
            </a:r>
          </a:p>
          <a:p>
            <a:r>
              <a:rPr lang="en-GB" sz="2000" dirty="0">
                <a:latin typeface="Arial" pitchFamily="34" charset="0"/>
                <a:cs typeface="Arial" pitchFamily="34" charset="0"/>
              </a:rPr>
              <a:t>UNISON is standing up for the job you do</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Immediate action</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The Employers are consulting councils on our claim in September and October </a:t>
            </a:r>
          </a:p>
          <a:p>
            <a:r>
              <a:rPr lang="en-GB" sz="2000" dirty="0">
                <a:latin typeface="Arial" pitchFamily="34" charset="0"/>
                <a:cs typeface="Arial" pitchFamily="34" charset="0"/>
              </a:rPr>
              <a:t>Then they will meet to consider views and decide a pay offer  </a:t>
            </a:r>
          </a:p>
          <a:p>
            <a:r>
              <a:rPr lang="en-GB" sz="2000" dirty="0">
                <a:latin typeface="Arial" pitchFamily="34" charset="0"/>
                <a:cs typeface="Arial" pitchFamily="34" charset="0"/>
              </a:rPr>
              <a:t>Our claim requires government funding</a:t>
            </a:r>
          </a:p>
          <a:p>
            <a:r>
              <a:rPr lang="en-GB" sz="2000" dirty="0">
                <a:latin typeface="Arial" pitchFamily="34" charset="0"/>
                <a:cs typeface="Arial" pitchFamily="34" charset="0"/>
              </a:rPr>
              <a:t>We are lobbying national and local politicians hard to make the case for this extra funding</a:t>
            </a:r>
          </a:p>
          <a:p>
            <a:r>
              <a:rPr lang="en-GB" sz="2000" dirty="0">
                <a:latin typeface="Arial" pitchFamily="34" charset="0"/>
                <a:cs typeface="Arial" pitchFamily="34" charset="0"/>
              </a:rPr>
              <a:t>Send our model letter to your councillors</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The NJC Pay Claim 2020-21</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A real living wage of </a:t>
            </a:r>
            <a:r>
              <a:rPr lang="en-GB" sz="2000" b="1" u="sng" dirty="0">
                <a:latin typeface="Arial" pitchFamily="34" charset="0"/>
                <a:cs typeface="Arial" pitchFamily="34" charset="0"/>
              </a:rPr>
              <a:t>£10 per hour</a:t>
            </a:r>
            <a:r>
              <a:rPr lang="en-GB" sz="2000" dirty="0">
                <a:latin typeface="Arial" pitchFamily="34" charset="0"/>
                <a:cs typeface="Arial" pitchFamily="34" charset="0"/>
              </a:rPr>
              <a:t> for NJC SCP 1</a:t>
            </a:r>
          </a:p>
          <a:p>
            <a:r>
              <a:rPr lang="en-GB" sz="2000" dirty="0">
                <a:latin typeface="Arial" pitchFamily="34" charset="0"/>
                <a:cs typeface="Arial" pitchFamily="34" charset="0"/>
              </a:rPr>
              <a:t>A </a:t>
            </a:r>
            <a:r>
              <a:rPr lang="en-GB" sz="2000" b="1" u="sng" dirty="0">
                <a:latin typeface="Arial" pitchFamily="34" charset="0"/>
                <a:cs typeface="Arial" pitchFamily="34" charset="0"/>
              </a:rPr>
              <a:t>10% increase </a:t>
            </a:r>
            <a:r>
              <a:rPr lang="en-GB" sz="2000" dirty="0">
                <a:latin typeface="Arial" pitchFamily="34" charset="0"/>
                <a:cs typeface="Arial" pitchFamily="34" charset="0"/>
              </a:rPr>
              <a:t> on all other NJC/GLPC pay points</a:t>
            </a:r>
          </a:p>
          <a:p>
            <a:pPr>
              <a:buNone/>
            </a:pPr>
            <a:endParaRPr lang="en-GB" sz="2000" dirty="0">
              <a:latin typeface="Arial" pitchFamily="34" charset="0"/>
              <a:cs typeface="Arial" pitchFamily="34" charset="0"/>
            </a:endParaRPr>
          </a:p>
          <a:p>
            <a:pPr>
              <a:buNone/>
            </a:pPr>
            <a:r>
              <a:rPr lang="en-GB" sz="2000" dirty="0">
                <a:latin typeface="Arial" pitchFamily="34" charset="0"/>
                <a:cs typeface="Arial" pitchFamily="34" charset="0"/>
              </a:rPr>
              <a:t>In addition:</a:t>
            </a:r>
          </a:p>
          <a:p>
            <a:r>
              <a:rPr lang="en-GB" sz="2000" dirty="0">
                <a:latin typeface="Arial" pitchFamily="34" charset="0"/>
                <a:cs typeface="Arial" pitchFamily="34" charset="0"/>
              </a:rPr>
              <a:t>1 day increase to the minimum annual leave entitlement</a:t>
            </a:r>
          </a:p>
          <a:p>
            <a:r>
              <a:rPr lang="en-GB" sz="2000" dirty="0">
                <a:latin typeface="Arial" pitchFamily="34" charset="0"/>
                <a:cs typeface="Arial" pitchFamily="34" charset="0"/>
              </a:rPr>
              <a:t>2 hour reduction to the standard working week</a:t>
            </a:r>
          </a:p>
          <a:p>
            <a:r>
              <a:rPr lang="en-GB" sz="2000" dirty="0">
                <a:latin typeface="Arial" pitchFamily="34" charset="0"/>
                <a:cs typeface="Arial" pitchFamily="34" charset="0"/>
              </a:rPr>
              <a:t>A national review into the causes of workplace stress and mental health issues in local authorities </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1" i="0" dirty="0">
                <a:solidFill>
                  <a:srgbClr val="48AA43"/>
                </a:solidFill>
                <a:latin typeface="Arial"/>
                <a:ea typeface="Arial Narrow" charset="0"/>
                <a:cs typeface="Arial"/>
              </a:rPr>
              <a:t>UNISON</a:t>
            </a:r>
            <a:r>
              <a:rPr lang="en-US" sz="1200" b="0" i="0" dirty="0">
                <a:solidFill>
                  <a:srgbClr val="48AA43"/>
                </a:solidFill>
                <a:latin typeface="Arial"/>
                <a:ea typeface="Arial Narrow" charset="0"/>
                <a:cs typeface="Arial"/>
              </a:rPr>
              <a:t> </a:t>
            </a:r>
            <a:r>
              <a:rPr lang="en-US" sz="1200" b="0" i="0" dirty="0">
                <a:solidFill>
                  <a:srgbClr val="49176E"/>
                </a:solidFill>
                <a:latin typeface="Arial"/>
                <a:ea typeface="Arial Narrow" charset="0"/>
                <a:cs typeface="Arial"/>
              </a:rPr>
              <a:t>NJC Pay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NJC pay explained</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The NJC pay spine includes pay points from scp 1-43</a:t>
            </a:r>
          </a:p>
          <a:p>
            <a:r>
              <a:rPr lang="en-GB" sz="2000" dirty="0">
                <a:latin typeface="Arial" pitchFamily="34" charset="0"/>
                <a:cs typeface="Arial" pitchFamily="34" charset="0"/>
              </a:rPr>
              <a:t>A new pay spine was introduced in April 2019</a:t>
            </a:r>
          </a:p>
          <a:p>
            <a:r>
              <a:rPr lang="en-GB" sz="2000" dirty="0">
                <a:latin typeface="Arial" pitchFamily="34" charset="0"/>
                <a:cs typeface="Arial" pitchFamily="34" charset="0"/>
              </a:rPr>
              <a:t>Used by councils and schools to construct local pay grades</a:t>
            </a:r>
          </a:p>
          <a:p>
            <a:r>
              <a:rPr lang="en-GB" sz="2000" dirty="0">
                <a:latin typeface="Arial" pitchFamily="34" charset="0"/>
                <a:cs typeface="Arial" pitchFamily="34" charset="0"/>
              </a:rPr>
              <a:t>UNISON with GMB and Unite submit an annual pay claim to the Local Government Association who represent employers</a:t>
            </a:r>
          </a:p>
          <a:p>
            <a:r>
              <a:rPr lang="en-GB" sz="2000" dirty="0">
                <a:latin typeface="Arial" pitchFamily="34" charset="0"/>
                <a:cs typeface="Arial" pitchFamily="34" charset="0"/>
              </a:rPr>
              <a:t>The pay increase is applied to the NJC pay spine</a:t>
            </a:r>
          </a:p>
          <a:p>
            <a:r>
              <a:rPr lang="en-GB" sz="2000" dirty="0">
                <a:latin typeface="Arial" pitchFamily="34" charset="0"/>
                <a:cs typeface="Arial" pitchFamily="34" charset="0"/>
              </a:rPr>
              <a:t>London and a few other councils have their own pay spines (NJC percentage increases are applied)</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Context of our claim</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Local Government has endured central government funding cuts of nearly 50% since 2010</a:t>
            </a:r>
          </a:p>
          <a:p>
            <a:r>
              <a:rPr lang="en-GB" sz="2000" dirty="0">
                <a:latin typeface="Arial" pitchFamily="34" charset="0"/>
                <a:cs typeface="Arial" pitchFamily="34" charset="0"/>
              </a:rPr>
              <a:t>1 in 3 councils fear they will run out of funding to provide statutory, legal duties by 2022/23</a:t>
            </a:r>
          </a:p>
          <a:p>
            <a:r>
              <a:rPr lang="en-GB" sz="2000" dirty="0">
                <a:latin typeface="Arial" pitchFamily="34" charset="0"/>
                <a:cs typeface="Arial" pitchFamily="34" charset="0"/>
              </a:rPr>
              <a:t>Central government says austerity is over and all political parties now agree public services need greater investment</a:t>
            </a:r>
          </a:p>
          <a:p>
            <a:r>
              <a:rPr lang="en-GB" sz="2000" dirty="0">
                <a:latin typeface="Arial" pitchFamily="34" charset="0"/>
                <a:cs typeface="Arial" pitchFamily="34" charset="0"/>
              </a:rPr>
              <a:t>Two thirds of the public want the government to increase spending on public services</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The impact on our members </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Most members pay has been devalued by 22% since 2009 when the cost of living (RPI) is compared to NJC pay increases</a:t>
            </a:r>
          </a:p>
          <a:p>
            <a:r>
              <a:rPr lang="en-GB" sz="2000" dirty="0">
                <a:latin typeface="Arial" pitchFamily="34" charset="0"/>
                <a:cs typeface="Arial" pitchFamily="34" charset="0"/>
              </a:rPr>
              <a:t>For someone earning £18,000 this represents a £5,626 loss in earnings meaning a 26.6% pay increase is needed to catch up </a:t>
            </a:r>
          </a:p>
          <a:p>
            <a:r>
              <a:rPr lang="en-GB" sz="2000" dirty="0">
                <a:latin typeface="Arial" pitchFamily="34" charset="0"/>
                <a:cs typeface="Arial" pitchFamily="34" charset="0"/>
              </a:rPr>
              <a:t>Meanwhile, prices for everyday goods continue to rise</a:t>
            </a:r>
          </a:p>
          <a:p>
            <a:r>
              <a:rPr lang="en-GB" sz="2000" dirty="0">
                <a:latin typeface="Arial" pitchFamily="34" charset="0"/>
                <a:cs typeface="Arial" pitchFamily="34" charset="0"/>
              </a:rPr>
              <a:t>Against this backdrop our claim is reasonable in providing some catch up</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ACF231D6-A898-492F-BBB4-308A40E70ED0}"/>
              </a:ext>
            </a:extLst>
          </p:cNvPr>
          <p:cNvGraphicFramePr/>
          <p:nvPr/>
        </p:nvGraphicFramePr>
        <p:xfrm>
          <a:off x="857224" y="642924"/>
          <a:ext cx="7689879" cy="4100560"/>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11" descr="Macintosh HD:Users:sue:1 Work:1 Live jobs:manager's_forum:MF_powerpoint:strip.jpg"/>
          <p:cNvPicPr>
            <a:picLocks noChangeAspect="1" noChangeArrowheads="1"/>
          </p:cNvPicPr>
          <p:nvPr/>
        </p:nvPicPr>
        <p:blipFill>
          <a:blip r:embed="rId4" r:link="rId5"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7"/>
            <a:ext cx="7543824" cy="1785950"/>
          </a:xfrm>
        </p:spPr>
        <p:txBody>
          <a:bodyPr>
            <a:noAutofit/>
          </a:bodyPr>
          <a:lstStyle/>
          <a:p>
            <a:pPr>
              <a:buNone/>
            </a:pPr>
            <a:r>
              <a:rPr lang="en-GB" sz="3000" b="1" dirty="0">
                <a:solidFill>
                  <a:srgbClr val="7030A0"/>
                </a:solidFill>
                <a:latin typeface="Arial" pitchFamily="34" charset="0"/>
                <a:cs typeface="Arial" pitchFamily="34" charset="0"/>
              </a:rPr>
              <a:t>Average earnings and settlements</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Forecasts of average earnings growth this year – 2.6%, rising to 3.6% by 2021</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graphicFrame>
        <p:nvGraphicFramePr>
          <p:cNvPr id="8" name="Table 7"/>
          <p:cNvGraphicFramePr>
            <a:graphicFrameLocks noGrp="1"/>
          </p:cNvGraphicFramePr>
          <p:nvPr/>
        </p:nvGraphicFramePr>
        <p:xfrm>
          <a:off x="1928794" y="2285998"/>
          <a:ext cx="5962650" cy="2343658"/>
        </p:xfrm>
        <a:graphic>
          <a:graphicData uri="http://schemas.openxmlformats.org/drawingml/2006/table">
            <a:tbl>
              <a:tblPr/>
              <a:tblGrid>
                <a:gridCol w="2983546">
                  <a:extLst>
                    <a:ext uri="{9D8B030D-6E8A-4147-A177-3AD203B41FA5}">
                      <a16:colId xmlns:a16="http://schemas.microsoft.com/office/drawing/2014/main" val="20000"/>
                    </a:ext>
                  </a:extLst>
                </a:gridCol>
                <a:gridCol w="2979104">
                  <a:extLst>
                    <a:ext uri="{9D8B030D-6E8A-4147-A177-3AD203B41FA5}">
                      <a16:colId xmlns:a16="http://schemas.microsoft.com/office/drawing/2014/main" val="20001"/>
                    </a:ext>
                  </a:extLst>
                </a:gridCol>
              </a:tblGrid>
              <a:tr h="173990">
                <a:tc>
                  <a:txBody>
                    <a:bodyPr/>
                    <a:lstStyle/>
                    <a:p>
                      <a:pPr>
                        <a:lnSpc>
                          <a:spcPct val="115000"/>
                        </a:lnSpc>
                        <a:spcAft>
                          <a:spcPts val="0"/>
                        </a:spcAft>
                      </a:pPr>
                      <a:r>
                        <a:rPr lang="en-GB" sz="1200" b="1" dirty="0">
                          <a:latin typeface="Arial"/>
                          <a:ea typeface="Arial"/>
                          <a:cs typeface="Times New Roman"/>
                        </a:rPr>
                        <a:t>Sector</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b="1" dirty="0">
                          <a:latin typeface="Arial"/>
                          <a:ea typeface="Arial"/>
                          <a:cs typeface="Times New Roman"/>
                        </a:rPr>
                        <a:t>Average pay settlements</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3990">
                <a:tc>
                  <a:txBody>
                    <a:bodyPr/>
                    <a:lstStyle/>
                    <a:p>
                      <a:pPr>
                        <a:lnSpc>
                          <a:spcPct val="115000"/>
                        </a:lnSpc>
                        <a:spcAft>
                          <a:spcPts val="0"/>
                        </a:spcAft>
                      </a:pPr>
                      <a:r>
                        <a:rPr lang="en-GB" sz="1200" dirty="0">
                          <a:latin typeface="Arial"/>
                          <a:ea typeface="Arial"/>
                          <a:cs typeface="Times New Roman"/>
                        </a:rPr>
                        <a:t>Private sector</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Arial"/>
                          <a:ea typeface="Arial"/>
                          <a:cs typeface="Times New Roman"/>
                        </a:rPr>
                        <a:t>2.7%</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3990">
                <a:tc>
                  <a:txBody>
                    <a:bodyPr/>
                    <a:lstStyle/>
                    <a:p>
                      <a:pPr>
                        <a:lnSpc>
                          <a:spcPct val="115000"/>
                        </a:lnSpc>
                        <a:spcAft>
                          <a:spcPts val="0"/>
                        </a:spcAft>
                      </a:pPr>
                      <a:r>
                        <a:rPr lang="en-GB" sz="1200" dirty="0">
                          <a:latin typeface="Arial"/>
                          <a:ea typeface="Arial"/>
                          <a:cs typeface="Times New Roman"/>
                        </a:rPr>
                        <a:t>Public sector</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Arial"/>
                          <a:ea typeface="Arial"/>
                          <a:cs typeface="Times New Roman"/>
                        </a:rPr>
                        <a:t>1.5%</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3990">
                <a:tc>
                  <a:txBody>
                    <a:bodyPr/>
                    <a:lstStyle/>
                    <a:p>
                      <a:pPr>
                        <a:lnSpc>
                          <a:spcPct val="115000"/>
                        </a:lnSpc>
                        <a:spcAft>
                          <a:spcPts val="0"/>
                        </a:spcAft>
                      </a:pPr>
                      <a:r>
                        <a:rPr lang="en-GB" sz="1200" dirty="0">
                          <a:latin typeface="Arial"/>
                          <a:ea typeface="Arial"/>
                          <a:cs typeface="Times New Roman"/>
                        </a:rPr>
                        <a:t>Not for profit</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Arial"/>
                          <a:ea typeface="Arial"/>
                          <a:cs typeface="Times New Roman"/>
                        </a:rPr>
                        <a:t>2.5%</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3990">
                <a:tc>
                  <a:txBody>
                    <a:bodyPr/>
                    <a:lstStyle/>
                    <a:p>
                      <a:pPr>
                        <a:lnSpc>
                          <a:spcPct val="115000"/>
                        </a:lnSpc>
                        <a:spcAft>
                          <a:spcPts val="0"/>
                        </a:spcAft>
                      </a:pPr>
                      <a:r>
                        <a:rPr lang="en-GB" sz="1200" dirty="0">
                          <a:latin typeface="Arial"/>
                          <a:ea typeface="Arial"/>
                          <a:cs typeface="Times New Roman"/>
                        </a:rPr>
                        <a:t>Energy &amp; gas</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Arial"/>
                          <a:ea typeface="Arial"/>
                          <a:cs typeface="Times New Roman"/>
                        </a:rPr>
                        <a:t>3.0%</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3990">
                <a:tc>
                  <a:txBody>
                    <a:bodyPr/>
                    <a:lstStyle/>
                    <a:p>
                      <a:pPr>
                        <a:lnSpc>
                          <a:spcPct val="115000"/>
                        </a:lnSpc>
                        <a:spcAft>
                          <a:spcPts val="0"/>
                        </a:spcAft>
                      </a:pPr>
                      <a:r>
                        <a:rPr lang="en-GB" sz="1200" dirty="0">
                          <a:latin typeface="Arial"/>
                          <a:ea typeface="Arial"/>
                          <a:cs typeface="Times New Roman"/>
                        </a:rPr>
                        <a:t>Water &amp; waste management</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200" dirty="0">
                          <a:latin typeface="Arial"/>
                          <a:ea typeface="Arial"/>
                          <a:cs typeface="Times New Roman"/>
                        </a:rPr>
                        <a:t>2.5%</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3990">
                <a:tc gridSpan="2">
                  <a:txBody>
                    <a:bodyPr/>
                    <a:lstStyle/>
                    <a:p>
                      <a:pPr>
                        <a:lnSpc>
                          <a:spcPct val="115000"/>
                        </a:lnSpc>
                        <a:spcAft>
                          <a:spcPts val="0"/>
                        </a:spcAft>
                      </a:pPr>
                      <a:r>
                        <a:rPr lang="en-GB" sz="1100" i="1" dirty="0">
                          <a:latin typeface="Arial"/>
                          <a:ea typeface="Arial"/>
                          <a:cs typeface="Times New Roman"/>
                        </a:rPr>
                        <a:t>Source: Labour Research Department, settlements year to June 2019</a:t>
                      </a:r>
                      <a:endParaRPr lang="en-GB" sz="1100" dirty="0">
                        <a:latin typeface="Arial"/>
                        <a:ea typeface="Arial"/>
                        <a:cs typeface="Times New Roman"/>
                      </a:endParaRPr>
                    </a:p>
                  </a:txBody>
                  <a:tcPr marL="63500" marR="63500" marT="63500" marB="6350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7"/>
            <a:ext cx="7543824" cy="2357454"/>
          </a:xfrm>
        </p:spPr>
        <p:txBody>
          <a:bodyPr>
            <a:noAutofit/>
          </a:bodyPr>
          <a:lstStyle/>
          <a:p>
            <a:pPr>
              <a:buNone/>
            </a:pPr>
            <a:r>
              <a:rPr lang="en-GB" sz="3000" b="1" dirty="0">
                <a:solidFill>
                  <a:srgbClr val="7030A0"/>
                </a:solidFill>
                <a:latin typeface="Arial" pitchFamily="34" charset="0"/>
                <a:cs typeface="Arial" pitchFamily="34" charset="0"/>
              </a:rPr>
              <a:t>Comparing NJC pay</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£10 an hour legal minimum wage has cross party support</a:t>
            </a:r>
          </a:p>
          <a:p>
            <a:r>
              <a:rPr lang="en-GB" sz="2000" dirty="0">
                <a:latin typeface="Arial" pitchFamily="34" charset="0"/>
                <a:cs typeface="Arial" pitchFamily="34" charset="0"/>
              </a:rPr>
              <a:t>Creates headroom above future minimum wage increases</a:t>
            </a:r>
          </a:p>
          <a:p>
            <a:r>
              <a:rPr lang="en-GB" sz="2000" dirty="0">
                <a:latin typeface="Arial" pitchFamily="34" charset="0"/>
                <a:cs typeface="Arial" pitchFamily="34" charset="0"/>
              </a:rPr>
              <a:t>Pay for most NJC jobs is well behind private and public sector:</a:t>
            </a: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graphicFrame>
        <p:nvGraphicFramePr>
          <p:cNvPr id="9" name="Table 8"/>
          <p:cNvGraphicFramePr>
            <a:graphicFrameLocks noGrp="1"/>
          </p:cNvGraphicFramePr>
          <p:nvPr/>
        </p:nvGraphicFramePr>
        <p:xfrm>
          <a:off x="1214416" y="2714626"/>
          <a:ext cx="7358112" cy="1857388"/>
        </p:xfrm>
        <a:graphic>
          <a:graphicData uri="http://schemas.openxmlformats.org/drawingml/2006/table">
            <a:tbl>
              <a:tblPr>
                <a:tableStyleId>{C4B1156A-380E-4F78-BDF5-A606A8083BF9}</a:tableStyleId>
              </a:tblPr>
              <a:tblGrid>
                <a:gridCol w="1344159">
                  <a:extLst>
                    <a:ext uri="{9D8B030D-6E8A-4147-A177-3AD203B41FA5}">
                      <a16:colId xmlns:a16="http://schemas.microsoft.com/office/drawing/2014/main" val="20000"/>
                    </a:ext>
                  </a:extLst>
                </a:gridCol>
                <a:gridCol w="1981472">
                  <a:extLst>
                    <a:ext uri="{9D8B030D-6E8A-4147-A177-3AD203B41FA5}">
                      <a16:colId xmlns:a16="http://schemas.microsoft.com/office/drawing/2014/main" val="20001"/>
                    </a:ext>
                  </a:extLst>
                </a:gridCol>
                <a:gridCol w="1981472">
                  <a:extLst>
                    <a:ext uri="{9D8B030D-6E8A-4147-A177-3AD203B41FA5}">
                      <a16:colId xmlns:a16="http://schemas.microsoft.com/office/drawing/2014/main" val="20002"/>
                    </a:ext>
                  </a:extLst>
                </a:gridCol>
                <a:gridCol w="2051009">
                  <a:extLst>
                    <a:ext uri="{9D8B030D-6E8A-4147-A177-3AD203B41FA5}">
                      <a16:colId xmlns:a16="http://schemas.microsoft.com/office/drawing/2014/main" val="20003"/>
                    </a:ext>
                  </a:extLst>
                </a:gridCol>
              </a:tblGrid>
              <a:tr h="619129">
                <a:tc>
                  <a:txBody>
                    <a:bodyPr/>
                    <a:lstStyle/>
                    <a:p>
                      <a:pPr algn="ctr">
                        <a:spcAft>
                          <a:spcPts val="0"/>
                        </a:spcAft>
                      </a:pPr>
                      <a:r>
                        <a:rPr lang="en-GB" sz="1600" b="1" dirty="0"/>
                        <a:t>Job title</a:t>
                      </a:r>
                      <a:endParaRPr lang="en-GB" sz="1600" b="1" dirty="0">
                        <a:latin typeface="Arial" pitchFamily="34" charset="0"/>
                        <a:ea typeface="Calibri"/>
                        <a:cs typeface="Arial" pitchFamily="34" charset="0"/>
                      </a:endParaRPr>
                    </a:p>
                  </a:txBody>
                  <a:tcPr marL="68580" marR="68580" marT="0" marB="0" anchor="ctr"/>
                </a:tc>
                <a:tc>
                  <a:txBody>
                    <a:bodyPr/>
                    <a:lstStyle/>
                    <a:p>
                      <a:pPr algn="ctr">
                        <a:spcAft>
                          <a:spcPts val="0"/>
                        </a:spcAft>
                      </a:pPr>
                      <a:r>
                        <a:rPr lang="en-GB" sz="1600" b="1" dirty="0"/>
                        <a:t>Local gov basic pay</a:t>
                      </a:r>
                      <a:endParaRPr lang="en-GB" sz="1600" b="1" dirty="0">
                        <a:latin typeface="Arial" pitchFamily="34" charset="0"/>
                        <a:ea typeface="Calibri"/>
                        <a:cs typeface="Arial" pitchFamily="34" charset="0"/>
                      </a:endParaRPr>
                    </a:p>
                  </a:txBody>
                  <a:tcPr marL="68580" marR="68580" marT="0" marB="0" anchor="ctr"/>
                </a:tc>
                <a:tc>
                  <a:txBody>
                    <a:bodyPr/>
                    <a:lstStyle/>
                    <a:p>
                      <a:pPr algn="ctr">
                        <a:spcAft>
                          <a:spcPts val="0"/>
                        </a:spcAft>
                      </a:pPr>
                      <a:r>
                        <a:rPr lang="en-GB" sz="1600" b="1" dirty="0"/>
                        <a:t>Rest of public sector basic pay</a:t>
                      </a:r>
                      <a:endParaRPr lang="en-GB" sz="1600" b="1" dirty="0">
                        <a:latin typeface="Arial" pitchFamily="34" charset="0"/>
                        <a:ea typeface="Calibri"/>
                        <a:cs typeface="Arial" pitchFamily="34" charset="0"/>
                      </a:endParaRPr>
                    </a:p>
                  </a:txBody>
                  <a:tcPr marL="68580" marR="68580" marT="0" marB="0" anchor="ctr"/>
                </a:tc>
                <a:tc>
                  <a:txBody>
                    <a:bodyPr/>
                    <a:lstStyle/>
                    <a:p>
                      <a:pPr algn="ctr">
                        <a:spcAft>
                          <a:spcPts val="0"/>
                        </a:spcAft>
                      </a:pPr>
                      <a:r>
                        <a:rPr lang="en-GB" sz="1600" b="1" dirty="0"/>
                        <a:t>Private sector basic pay</a:t>
                      </a:r>
                      <a:endParaRPr lang="en-GB" sz="1600" b="1" dirty="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0"/>
                  </a:ext>
                </a:extLst>
              </a:tr>
              <a:tr h="619129">
                <a:tc>
                  <a:txBody>
                    <a:bodyPr/>
                    <a:lstStyle/>
                    <a:p>
                      <a:pPr algn="ctr">
                        <a:spcAft>
                          <a:spcPts val="0"/>
                        </a:spcAft>
                      </a:pPr>
                      <a:r>
                        <a:rPr lang="en-GB" sz="1600" dirty="0"/>
                        <a:t>Library Assistant</a:t>
                      </a:r>
                      <a:endParaRPr lang="en-GB" sz="1600" dirty="0">
                        <a:latin typeface="Arial" pitchFamily="34" charset="0"/>
                        <a:ea typeface="Calibri"/>
                        <a:cs typeface="Arial" pitchFamily="34" charset="0"/>
                      </a:endParaRPr>
                    </a:p>
                  </a:txBody>
                  <a:tcPr marL="68580" marR="68580" marT="0" marB="0" anchor="ctr"/>
                </a:tc>
                <a:tc>
                  <a:txBody>
                    <a:bodyPr/>
                    <a:lstStyle/>
                    <a:p>
                      <a:pPr algn="ctr">
                        <a:spcAft>
                          <a:spcPts val="0"/>
                        </a:spcAft>
                      </a:pPr>
                      <a:r>
                        <a:rPr lang="en-GB" sz="1600" dirty="0"/>
                        <a:t> £17,840 </a:t>
                      </a:r>
                      <a:endParaRPr lang="en-GB" sz="1600" dirty="0">
                        <a:latin typeface="Arial" pitchFamily="34" charset="0"/>
                        <a:ea typeface="Calibri"/>
                        <a:cs typeface="Arial"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t> £21,764</a:t>
                      </a:r>
                      <a:r>
                        <a:rPr lang="en-GB" sz="1600" baseline="0" dirty="0"/>
                        <a:t> (+</a:t>
                      </a:r>
                      <a:r>
                        <a:rPr lang="en-GB" sz="1600" dirty="0"/>
                        <a:t>18%</a:t>
                      </a:r>
                      <a:r>
                        <a:rPr lang="en-GB" sz="1600" baseline="0" dirty="0"/>
                        <a:t>)</a:t>
                      </a:r>
                      <a:r>
                        <a:rPr lang="en-GB" sz="1600" dirty="0"/>
                        <a:t> </a:t>
                      </a:r>
                      <a:endParaRPr lang="en-GB" sz="1600" dirty="0">
                        <a:latin typeface="Arial" pitchFamily="34" charset="0"/>
                        <a:ea typeface="Calibri"/>
                        <a:cs typeface="Arial"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t> £21,378</a:t>
                      </a:r>
                      <a:r>
                        <a:rPr lang="en-GB" sz="1600" baseline="0" dirty="0"/>
                        <a:t> (+</a:t>
                      </a:r>
                      <a:r>
                        <a:rPr lang="en-GB" sz="1600" dirty="0"/>
                        <a:t>17%</a:t>
                      </a:r>
                      <a:r>
                        <a:rPr lang="en-GB" sz="1600" baseline="0" dirty="0"/>
                        <a:t>)</a:t>
                      </a:r>
                      <a:endParaRPr lang="en-GB" sz="1600" dirty="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1"/>
                  </a:ext>
                </a:extLst>
              </a:tr>
              <a:tr h="309565">
                <a:tc>
                  <a:txBody>
                    <a:bodyPr/>
                    <a:lstStyle/>
                    <a:p>
                      <a:pPr algn="ctr">
                        <a:spcAft>
                          <a:spcPts val="0"/>
                        </a:spcAft>
                      </a:pPr>
                      <a:r>
                        <a:rPr lang="en-GB" sz="1600" dirty="0"/>
                        <a:t>IT Worker</a:t>
                      </a:r>
                      <a:endParaRPr lang="en-GB" sz="1600" dirty="0">
                        <a:latin typeface="Arial" pitchFamily="34" charset="0"/>
                        <a:ea typeface="Calibri"/>
                        <a:cs typeface="Arial" pitchFamily="34" charset="0"/>
                      </a:endParaRPr>
                    </a:p>
                  </a:txBody>
                  <a:tcPr marL="68580" marR="68580" marT="0" marB="0" anchor="ctr"/>
                </a:tc>
                <a:tc>
                  <a:txBody>
                    <a:bodyPr/>
                    <a:lstStyle/>
                    <a:p>
                      <a:pPr algn="ctr">
                        <a:spcAft>
                          <a:spcPts val="0"/>
                        </a:spcAft>
                      </a:pPr>
                      <a:r>
                        <a:rPr lang="en-GB" sz="1600" dirty="0"/>
                        <a:t> £29,646</a:t>
                      </a:r>
                      <a:endParaRPr lang="en-GB" sz="1600" dirty="0">
                        <a:latin typeface="Arial" pitchFamily="34" charset="0"/>
                        <a:ea typeface="Calibri"/>
                        <a:cs typeface="Arial"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t> £36,625</a:t>
                      </a:r>
                      <a:r>
                        <a:rPr lang="en-GB" sz="1600" baseline="0" dirty="0"/>
                        <a:t> (+</a:t>
                      </a:r>
                      <a:r>
                        <a:rPr lang="en-GB" sz="1600" dirty="0"/>
                        <a:t>19%</a:t>
                      </a:r>
                      <a:r>
                        <a:rPr lang="en-GB" sz="1600" baseline="0" dirty="0"/>
                        <a:t>)</a:t>
                      </a:r>
                      <a:endParaRPr lang="en-GB" sz="1600" dirty="0">
                        <a:latin typeface="Arial" pitchFamily="34" charset="0"/>
                        <a:ea typeface="Calibri"/>
                        <a:cs typeface="Arial"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t> £41,074</a:t>
                      </a:r>
                      <a:r>
                        <a:rPr lang="en-GB" sz="1600" baseline="0" dirty="0"/>
                        <a:t> (+</a:t>
                      </a:r>
                      <a:r>
                        <a:rPr lang="en-GB" sz="1600" dirty="0"/>
                        <a:t>28%</a:t>
                      </a:r>
                      <a:r>
                        <a:rPr lang="en-GB" sz="1600" baseline="0" dirty="0"/>
                        <a:t>)</a:t>
                      </a:r>
                      <a:endParaRPr lang="en-GB" sz="1600" dirty="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2"/>
                  </a:ext>
                </a:extLst>
              </a:tr>
              <a:tr h="309565">
                <a:tc>
                  <a:txBody>
                    <a:bodyPr/>
                    <a:lstStyle/>
                    <a:p>
                      <a:pPr algn="ctr">
                        <a:spcAft>
                          <a:spcPts val="0"/>
                        </a:spcAft>
                      </a:pPr>
                      <a:r>
                        <a:rPr lang="en-GB" sz="1600" dirty="0"/>
                        <a:t>Solicitor</a:t>
                      </a:r>
                      <a:endParaRPr lang="en-GB" sz="1600" dirty="0">
                        <a:latin typeface="Arial" pitchFamily="34" charset="0"/>
                        <a:ea typeface="Calibri"/>
                        <a:cs typeface="Arial" pitchFamily="34" charset="0"/>
                      </a:endParaRPr>
                    </a:p>
                  </a:txBody>
                  <a:tcPr marL="68580" marR="68580" marT="0" marB="0" anchor="ctr"/>
                </a:tc>
                <a:tc>
                  <a:txBody>
                    <a:bodyPr/>
                    <a:lstStyle/>
                    <a:p>
                      <a:pPr algn="ctr">
                        <a:spcAft>
                          <a:spcPts val="0"/>
                        </a:spcAft>
                      </a:pPr>
                      <a:r>
                        <a:rPr lang="en-GB" sz="1600" dirty="0"/>
                        <a:t> £45,240</a:t>
                      </a:r>
                      <a:endParaRPr lang="en-GB" sz="1600" dirty="0">
                        <a:latin typeface="Arial" pitchFamily="34" charset="0"/>
                        <a:ea typeface="Calibri"/>
                        <a:cs typeface="Arial"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t> £54,625 (+17%)</a:t>
                      </a:r>
                      <a:endParaRPr lang="en-GB" sz="1600" dirty="0">
                        <a:latin typeface="Arial" pitchFamily="34" charset="0"/>
                        <a:ea typeface="Calibri"/>
                        <a:cs typeface="Arial" pitchFamily="34" charset="0"/>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a:t> £77,407</a:t>
                      </a:r>
                      <a:r>
                        <a:rPr lang="en-GB" sz="1600" baseline="0" dirty="0"/>
                        <a:t> (+</a:t>
                      </a:r>
                      <a:r>
                        <a:rPr lang="en-GB" sz="1600" dirty="0"/>
                        <a:t>42%</a:t>
                      </a:r>
                      <a:r>
                        <a:rPr lang="en-GB" sz="1600" baseline="0" dirty="0"/>
                        <a:t>)</a:t>
                      </a:r>
                      <a:endParaRPr lang="en-GB" sz="1600" dirty="0">
                        <a:latin typeface="Arial" pitchFamily="34" charset="0"/>
                        <a:ea typeface="Calibri"/>
                        <a:cs typeface="Arial" pitchFamily="34" charset="0"/>
                      </a:endParaRPr>
                    </a:p>
                  </a:txBody>
                  <a:tcPr marL="68580" marR="68580" marT="0" marB="0" anchor="ctr"/>
                </a:tc>
                <a:extLst>
                  <a:ext uri="{0D108BD9-81ED-4DB2-BD59-A6C34878D82A}">
                    <a16:rowId xmlns:a16="http://schemas.microsoft.com/office/drawing/2014/main" val="10003"/>
                  </a:ext>
                </a:extLst>
              </a:tr>
            </a:tbl>
          </a:graphicData>
        </a:graphic>
      </p:graphicFrame>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976" y="571486"/>
            <a:ext cx="7543824" cy="4023137"/>
          </a:xfrm>
        </p:spPr>
        <p:txBody>
          <a:bodyPr>
            <a:noAutofit/>
          </a:bodyPr>
          <a:lstStyle/>
          <a:p>
            <a:pPr>
              <a:buNone/>
            </a:pPr>
            <a:r>
              <a:rPr lang="en-GB" sz="3000" b="1" dirty="0">
                <a:solidFill>
                  <a:srgbClr val="7030A0"/>
                </a:solidFill>
                <a:latin typeface="Arial" pitchFamily="34" charset="0"/>
                <a:cs typeface="Arial" pitchFamily="34" charset="0"/>
              </a:rPr>
              <a:t>But it’s not just about pay...</a:t>
            </a:r>
          </a:p>
          <a:p>
            <a:pPr>
              <a:buNone/>
            </a:pPr>
            <a:endParaRPr lang="en-GB" sz="2000" dirty="0">
              <a:latin typeface="Arial" pitchFamily="34" charset="0"/>
              <a:cs typeface="Arial" pitchFamily="34" charset="0"/>
            </a:endParaRPr>
          </a:p>
          <a:p>
            <a:r>
              <a:rPr lang="en-GB" sz="2000" dirty="0">
                <a:latin typeface="Arial" pitchFamily="34" charset="0"/>
                <a:cs typeface="Arial" pitchFamily="34" charset="0"/>
              </a:rPr>
              <a:t>Terms and conditions slashed</a:t>
            </a:r>
          </a:p>
          <a:p>
            <a:r>
              <a:rPr lang="en-GB" sz="2000" dirty="0">
                <a:latin typeface="Arial" pitchFamily="34" charset="0"/>
                <a:cs typeface="Arial" pitchFamily="34" charset="0"/>
              </a:rPr>
              <a:t>Reviews, reorganisations and redundancies</a:t>
            </a:r>
          </a:p>
          <a:p>
            <a:r>
              <a:rPr lang="en-GB" sz="2000" dirty="0">
                <a:latin typeface="Arial" pitchFamily="34" charset="0"/>
                <a:cs typeface="Arial" pitchFamily="34" charset="0"/>
              </a:rPr>
              <a:t>Work pressure and stress</a:t>
            </a:r>
          </a:p>
          <a:p>
            <a:pPr>
              <a:buNone/>
            </a:pPr>
            <a:endParaRPr lang="en-GB" sz="2000" dirty="0">
              <a:latin typeface="Arial" pitchFamily="34" charset="0"/>
              <a:cs typeface="Arial" pitchFamily="34" charset="0"/>
            </a:endParaRPr>
          </a:p>
          <a:p>
            <a:pPr>
              <a:buNone/>
            </a:pPr>
            <a:r>
              <a:rPr lang="en-GB" sz="2000" b="1" dirty="0">
                <a:latin typeface="Arial" pitchFamily="34" charset="0"/>
                <a:cs typeface="Arial" pitchFamily="34" charset="0"/>
              </a:rPr>
              <a:t>This is why our claim is also asking for:</a:t>
            </a:r>
          </a:p>
          <a:p>
            <a:r>
              <a:rPr lang="en-GB" sz="2000" dirty="0">
                <a:latin typeface="Arial" pitchFamily="34" charset="0"/>
                <a:cs typeface="Arial" pitchFamily="34" charset="0"/>
              </a:rPr>
              <a:t>1 day increase to the minimum annual leave entitlement</a:t>
            </a:r>
          </a:p>
          <a:p>
            <a:r>
              <a:rPr lang="en-GB" sz="2000" dirty="0">
                <a:latin typeface="Arial" pitchFamily="34" charset="0"/>
                <a:cs typeface="Arial" pitchFamily="34" charset="0"/>
              </a:rPr>
              <a:t>2 hour reduction to the standard working week</a:t>
            </a:r>
          </a:p>
          <a:p>
            <a:r>
              <a:rPr lang="en-GB" sz="2000" dirty="0">
                <a:latin typeface="Arial" pitchFamily="34" charset="0"/>
                <a:cs typeface="Arial" pitchFamily="34" charset="0"/>
              </a:rPr>
              <a:t>National review into the causes of workplace stress</a:t>
            </a:r>
          </a:p>
          <a:p>
            <a:endParaRPr lang="en-GB" sz="2000" dirty="0">
              <a:latin typeface="Arial" pitchFamily="34" charset="0"/>
              <a:cs typeface="Arial" pitchFamily="34" charset="0"/>
            </a:endParaRPr>
          </a:p>
        </p:txBody>
      </p:sp>
      <p:pic>
        <p:nvPicPr>
          <p:cNvPr id="5" name="Picture 11" descr="Macintosh HD:Users:sue:1 Work:1 Live jobs:manager's_forum:MF_powerpoint:strip.jpg"/>
          <p:cNvPicPr>
            <a:picLocks noChangeAspect="1" noChangeArrowheads="1"/>
          </p:cNvPicPr>
          <p:nvPr/>
        </p:nvPicPr>
        <p:blipFill>
          <a:blip r:embed="rId3" r:link="rId4" cstate="print"/>
          <a:stretch>
            <a:fillRect/>
          </a:stretch>
        </p:blipFill>
        <p:spPr bwMode="auto">
          <a:xfrm>
            <a:off x="0" y="0"/>
            <a:ext cx="729872" cy="5148000"/>
          </a:xfrm>
          <a:prstGeom prst="rect">
            <a:avLst/>
          </a:prstGeom>
          <a:noFill/>
          <a:ln>
            <a:noFill/>
          </a:ln>
        </p:spPr>
      </p:pic>
      <p:sp>
        <p:nvSpPr>
          <p:cNvPr id="7" name="TextBox 6"/>
          <p:cNvSpPr txBox="1"/>
          <p:nvPr/>
        </p:nvSpPr>
        <p:spPr>
          <a:xfrm>
            <a:off x="1295400" y="4734699"/>
            <a:ext cx="7162800" cy="184666"/>
          </a:xfrm>
          <a:prstGeom prst="rect">
            <a:avLst/>
          </a:prstGeom>
          <a:noFill/>
        </p:spPr>
        <p:txBody>
          <a:bodyPr wrap="square" lIns="0" tIns="0" rIns="0" bIns="0">
            <a:prstTxWarp prst="textNoShape">
              <a:avLst/>
            </a:prstTxWarp>
            <a:spAutoFit/>
          </a:bodyPr>
          <a:lstStyle/>
          <a:p>
            <a:pPr algn="r"/>
            <a:r>
              <a:rPr lang="en-US" sz="1200" b="0" i="0" dirty="0">
                <a:solidFill>
                  <a:srgbClr val="48AA43"/>
                </a:solidFill>
                <a:latin typeface="Arial"/>
                <a:ea typeface="Arial Narrow" charset="0"/>
                <a:cs typeface="Arial"/>
              </a:rPr>
              <a:t>UNISON </a:t>
            </a:r>
            <a:r>
              <a:rPr lang="en-US" sz="1200" b="0" i="0" dirty="0">
                <a:solidFill>
                  <a:srgbClr val="49176E"/>
                </a:solidFill>
                <a:latin typeface="Arial"/>
                <a:ea typeface="Arial Narrow" charset="0"/>
                <a:cs typeface="Arial"/>
              </a:rPr>
              <a:t>NJC Pay Claim 2020-21</a:t>
            </a:r>
            <a:endParaRPr lang="en-US" sz="900" dirty="0">
              <a:solidFill>
                <a:srgbClr val="49176E"/>
              </a:solidFill>
              <a:latin typeface="Arial Black" charset="0"/>
              <a:ea typeface="Arial Black" charset="0"/>
              <a:cs typeface="Arial Black" charset="0"/>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612" y="138896"/>
            <a:ext cx="2320544" cy="150416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F2549716EA5F3459C23DE1A0C16DB39" ma:contentTypeVersion="0" ma:contentTypeDescription="Create a new document." ma:contentTypeScope="" ma:versionID="5106418bca8afa5f50e48a148207a3e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300BDF29-7A8F-4306-B5EE-39D44E9F13AF}">
  <ds:schemaRefs>
    <ds:schemaRef ds:uri="http://schemas.microsoft.com/sharepoint/v3/contenttype/forms"/>
  </ds:schemaRefs>
</ds:datastoreItem>
</file>

<file path=customXml/itemProps2.xml><?xml version="1.0" encoding="utf-8"?>
<ds:datastoreItem xmlns:ds="http://schemas.openxmlformats.org/officeDocument/2006/customXml" ds:itemID="{5052B9CE-01F8-41AC-91E2-0B4A043E5D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ABB186C-CA16-4B75-8EE6-AF660B8CE6C2}">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1695</TotalTime>
  <Words>2469</Words>
  <Application>Microsoft Office PowerPoint</Application>
  <PresentationFormat>On-screen Show (16:9)</PresentationFormat>
  <Paragraphs>245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bulljam</dc:creator>
  <cp:lastModifiedBy> </cp:lastModifiedBy>
  <cp:revision>153</cp:revision>
  <dcterms:created xsi:type="dcterms:W3CDTF">2019-08-07T11:19:50Z</dcterms:created>
  <dcterms:modified xsi:type="dcterms:W3CDTF">2019-08-21T06:53:04Z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0x0101008F2549716EA5F3459C23DE1A0C16DB39</vt:lpwstr>
  </property>
  <property fmtid="{D5CDD505-2E9C-101B-9397-08002B2CF9AE}" pid="3" name="_dlc_DocIdItemGuid">
    <vt:lpwstr>b015d9ca-1cd3-414e-9e6d-8c8ab1da74dc</vt:lpwstr>
  </property>
</Properties>
</file>